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61" r:id="rId5"/>
    <p:sldId id="274" r:id="rId6"/>
    <p:sldId id="262" r:id="rId7"/>
    <p:sldId id="264" r:id="rId8"/>
    <p:sldId id="263" r:id="rId9"/>
    <p:sldId id="265" r:id="rId10"/>
    <p:sldId id="266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joc8yIVULp6K+dfz3fr5kxV1yK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080"/>
    <a:srgbClr val="FBE4D4"/>
    <a:srgbClr val="D5E3CF"/>
    <a:srgbClr val="5B9BD5"/>
    <a:srgbClr val="EAEFF7"/>
    <a:srgbClr val="D2DEEF"/>
    <a:srgbClr val="FBE5D6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948" y="156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5841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26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990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7777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251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7050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0776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0321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7209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4052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9448800" y="648924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rPr lang="ko-KR"/>
              <a:t>[Path To Yggdrasil]</a:t>
            </a:r>
            <a:endParaRPr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PYG </a:t>
            </a:r>
            <a:r>
              <a:rPr lang="ko-KR" altLang="en-US" dirty="0"/>
              <a:t>보스 시스템 문서이다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90" name="Google Shape;90;p1"/>
          <p:cNvGrpSpPr/>
          <p:nvPr/>
        </p:nvGrpSpPr>
        <p:grpSpPr>
          <a:xfrm>
            <a:off x="297565" y="931168"/>
            <a:ext cx="11632320" cy="5017829"/>
            <a:chOff x="358525" y="1486615"/>
            <a:chExt cx="11632320" cy="5017829"/>
          </a:xfrm>
        </p:grpSpPr>
        <p:cxnSp>
          <p:nvCxnSpPr>
            <p:cNvPr id="91" name="Google Shape;91;p1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2" name="Google Shape;92;p1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3" name="Google Shape;93;p1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4" name="Google Shape;94;p1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95" name="Google Shape;95;p1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dirty="0"/>
              <a:t>보스 </a:t>
            </a:r>
            <a:r>
              <a:rPr lang="ko-KR" altLang="en-US" dirty="0"/>
              <a:t>스킬 </a:t>
            </a:r>
            <a:r>
              <a:rPr lang="ko-KR" dirty="0"/>
              <a:t> </a:t>
            </a:r>
            <a:endParaRPr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/>
          </a:p>
        </p:txBody>
      </p:sp>
      <p:cxnSp>
        <p:nvCxnSpPr>
          <p:cNvPr id="13" name="Google Shape;97;p2">
            <a:extLst>
              <a:ext uri="{FF2B5EF4-FFF2-40B4-BE49-F238E27FC236}">
                <a16:creationId xmlns:a16="http://schemas.microsoft.com/office/drawing/2014/main" id="{51E1EBF2-3B04-4E9E-B94F-654A8AFC7C44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8EE7410-258E-436B-A98C-7C796A28CE9F}"/>
              </a:ext>
            </a:extLst>
          </p:cNvPr>
          <p:cNvSpPr txBox="1"/>
          <p:nvPr/>
        </p:nvSpPr>
        <p:spPr>
          <a:xfrm>
            <a:off x="8510695" y="1534879"/>
            <a:ext cx="345601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보스 스킬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보스는 기본적으로 </a:t>
            </a:r>
            <a:r>
              <a:rPr lang="en-US" altLang="ko-KR" sz="1200" dirty="0">
                <a:latin typeface="+mn-ea"/>
                <a:ea typeface="+mn-ea"/>
              </a:rPr>
              <a:t>4</a:t>
            </a:r>
            <a:r>
              <a:rPr lang="ko-KR" altLang="en-US" sz="1200" dirty="0">
                <a:latin typeface="+mn-ea"/>
                <a:ea typeface="+mn-ea"/>
              </a:rPr>
              <a:t>개의 스킬을 사용한다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 *</a:t>
            </a:r>
            <a:r>
              <a:rPr lang="ko-KR" altLang="en-US" sz="1200" dirty="0" err="1">
                <a:latin typeface="+mn-ea"/>
              </a:rPr>
              <a:t>스킬의</a:t>
            </a:r>
            <a:r>
              <a:rPr lang="ko-KR" altLang="en-US" sz="1200" dirty="0">
                <a:latin typeface="+mn-ea"/>
              </a:rPr>
              <a:t> 범위 표시는 사전에 </a:t>
            </a:r>
            <a:r>
              <a:rPr lang="ko-KR" altLang="en-US" sz="1200" dirty="0" err="1">
                <a:latin typeface="+mn-ea"/>
              </a:rPr>
              <a:t>이펙트를</a:t>
            </a:r>
            <a:r>
              <a:rPr lang="ko-KR" altLang="en-US" sz="1200" dirty="0">
                <a:latin typeface="+mn-ea"/>
              </a:rPr>
              <a:t> 주어 표시하며 스킬 데이터에서 처리한다</a:t>
            </a:r>
            <a:r>
              <a:rPr lang="en-US" altLang="ko-KR" sz="1200" dirty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스킬은 </a:t>
            </a:r>
            <a:r>
              <a:rPr lang="en-US" altLang="ko-KR" sz="1200" dirty="0" err="1">
                <a:latin typeface="+mn-ea"/>
                <a:ea typeface="+mn-ea"/>
              </a:rPr>
              <a:t>BossSkill</a:t>
            </a:r>
            <a:r>
              <a:rPr lang="ko-KR" altLang="en-US" sz="1200" dirty="0">
                <a:latin typeface="+mn-ea"/>
                <a:ea typeface="+mn-ea"/>
              </a:rPr>
              <a:t> 엑셀 데이터에서 인덱스 값을 불러온다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 </a:t>
            </a:r>
            <a:r>
              <a:rPr lang="en-US" altLang="ko-KR" sz="1200" dirty="0" err="1">
                <a:latin typeface="+mn-ea"/>
                <a:ea typeface="+mn-ea"/>
              </a:rPr>
              <a:t>BossSkill</a:t>
            </a:r>
            <a:r>
              <a:rPr lang="en-US" altLang="ko-KR" sz="1200" dirty="0">
                <a:latin typeface="+mn-ea"/>
                <a:ea typeface="+mn-ea"/>
              </a:rPr>
              <a:t> </a:t>
            </a:r>
            <a:r>
              <a:rPr lang="ko-KR" altLang="en-US" sz="1200" dirty="0">
                <a:latin typeface="+mn-ea"/>
                <a:ea typeface="+mn-ea"/>
              </a:rPr>
              <a:t>테이블은 작업중에 있습니다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</p:txBody>
      </p:sp>
      <p:pic>
        <p:nvPicPr>
          <p:cNvPr id="17" name="Google Shape;269;p12">
            <a:extLst>
              <a:ext uri="{FF2B5EF4-FFF2-40B4-BE49-F238E27FC236}">
                <a16:creationId xmlns:a16="http://schemas.microsoft.com/office/drawing/2014/main" id="{47072A0B-BC81-4EC8-B55F-DBA123977E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907" t="3714" r="4049" b="1142"/>
          <a:stretch/>
        </p:blipFill>
        <p:spPr>
          <a:xfrm>
            <a:off x="1140792" y="2119969"/>
            <a:ext cx="6602412" cy="3732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6419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목차</a:t>
            </a:r>
            <a:endParaRPr/>
          </a:p>
        </p:txBody>
      </p:sp>
      <p:grpSp>
        <p:nvGrpSpPr>
          <p:cNvPr id="104" name="Google Shape;104;p2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05" name="Google Shape;105;p2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6" name="Google Shape;106;p2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7" name="Google Shape;107;p2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8" name="Google Shape;108;p2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09" name="Google Shape;109;p2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11" name="Google Shape;111;p2"/>
          <p:cNvSpPr/>
          <p:nvPr/>
        </p:nvSpPr>
        <p:spPr>
          <a:xfrm>
            <a:off x="838200" y="181986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marR="0" lvl="0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보스</a:t>
            </a:r>
            <a:r>
              <a:rPr lang="ko-KR" altLang="en-US" sz="24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기본 구성</a:t>
            </a:r>
            <a:endParaRPr lang="en-US" altLang="ko-KR" sz="24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514350" marR="0" lvl="0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보스 능력치 테이블</a:t>
            </a:r>
            <a:endParaRPr lang="en-US" altLang="ko-KR" sz="2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보스의 기본 구성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57003A-48CA-4DBF-AE56-D0131A1ED46F}"/>
              </a:ext>
            </a:extLst>
          </p:cNvPr>
          <p:cNvSpPr txBox="1"/>
          <p:nvPr/>
        </p:nvSpPr>
        <p:spPr>
          <a:xfrm>
            <a:off x="944217" y="1720777"/>
            <a:ext cx="6098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600" b="1" i="0" dirty="0">
                <a:solidFill>
                  <a:srgbClr val="212121"/>
                </a:solidFill>
                <a:effectLst/>
                <a:latin typeface="+mj-ea"/>
                <a:ea typeface="+mj-ea"/>
              </a:rPr>
              <a:t>1. </a:t>
            </a:r>
            <a:r>
              <a:rPr lang="en-US" altLang="ko-KR" sz="1600" b="1" i="0" dirty="0" err="1">
                <a:solidFill>
                  <a:srgbClr val="212121"/>
                </a:solidFill>
                <a:effectLst/>
                <a:latin typeface="+mj-ea"/>
                <a:ea typeface="+mj-ea"/>
              </a:rPr>
              <a:t>FightBear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+mj-ea"/>
                <a:ea typeface="+mj-ea"/>
              </a:rPr>
              <a:t>[03]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0335FD0-BBE4-49D1-913C-4E75A5E2C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9128" y="1762461"/>
            <a:ext cx="3438762" cy="4305143"/>
          </a:xfrm>
          <a:prstGeom prst="rect">
            <a:avLst/>
          </a:prstGeom>
        </p:spPr>
      </p:pic>
      <p:sp>
        <p:nvSpPr>
          <p:cNvPr id="18" name="Google Shape;101;p2">
            <a:extLst>
              <a:ext uri="{FF2B5EF4-FFF2-40B4-BE49-F238E27FC236}">
                <a16:creationId xmlns:a16="http://schemas.microsoft.com/office/drawing/2014/main" id="{61F6AC96-EF88-468B-ACF9-31C85DC1E784}"/>
              </a:ext>
            </a:extLst>
          </p:cNvPr>
          <p:cNvSpPr/>
          <p:nvPr/>
        </p:nvSpPr>
        <p:spPr>
          <a:xfrm>
            <a:off x="5678179" y="4405594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02;p2">
            <a:extLst>
              <a:ext uri="{FF2B5EF4-FFF2-40B4-BE49-F238E27FC236}">
                <a16:creationId xmlns:a16="http://schemas.microsoft.com/office/drawing/2014/main" id="{7B5BBC51-2929-4250-A9F5-35531E595D85}"/>
              </a:ext>
            </a:extLst>
          </p:cNvPr>
          <p:cNvSpPr/>
          <p:nvPr/>
        </p:nvSpPr>
        <p:spPr>
          <a:xfrm>
            <a:off x="5060741" y="3068865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03;p2">
            <a:extLst>
              <a:ext uri="{FF2B5EF4-FFF2-40B4-BE49-F238E27FC236}">
                <a16:creationId xmlns:a16="http://schemas.microsoft.com/office/drawing/2014/main" id="{102C4782-F495-4024-AEEC-01122220D86F}"/>
              </a:ext>
            </a:extLst>
          </p:cNvPr>
          <p:cNvSpPr/>
          <p:nvPr/>
        </p:nvSpPr>
        <p:spPr>
          <a:xfrm>
            <a:off x="4379128" y="176368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04;p2">
            <a:extLst>
              <a:ext uri="{FF2B5EF4-FFF2-40B4-BE49-F238E27FC236}">
                <a16:creationId xmlns:a16="http://schemas.microsoft.com/office/drawing/2014/main" id="{93EB74A7-0836-4F0C-A4F8-24E5E293AE61}"/>
              </a:ext>
            </a:extLst>
          </p:cNvPr>
          <p:cNvSpPr txBox="1"/>
          <p:nvPr/>
        </p:nvSpPr>
        <p:spPr>
          <a:xfrm>
            <a:off x="384313" y="4822262"/>
            <a:ext cx="306131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중앙 </a:t>
            </a:r>
            <a:r>
              <a:rPr lang="en-US" alt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</a:t>
            </a:r>
            <a:endParaRPr lang="ko-KR" altLang="en-US" sz="12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몬스터의 모든 중심이 되는 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 </a:t>
            </a:r>
            <a:r>
              <a:rPr lang="ko-KR" altLang="en-US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으로 다리 사이 정 중앙을 기점으로 잡는다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endParaRPr lang="ko-KR" altLang="en-US" sz="12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05;p2">
            <a:extLst>
              <a:ext uri="{FF2B5EF4-FFF2-40B4-BE49-F238E27FC236}">
                <a16:creationId xmlns:a16="http://schemas.microsoft.com/office/drawing/2014/main" id="{BC84DC48-44D9-4717-88BD-78C2AE84C450}"/>
              </a:ext>
            </a:extLst>
          </p:cNvPr>
          <p:cNvSpPr txBox="1"/>
          <p:nvPr/>
        </p:nvSpPr>
        <p:spPr>
          <a:xfrm>
            <a:off x="401277" y="2646220"/>
            <a:ext cx="355074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공격 </a:t>
            </a:r>
            <a:r>
              <a:rPr lang="en-US" alt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</a:t>
            </a:r>
            <a:r>
              <a:rPr 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</a:t>
            </a:r>
            <a:endParaRPr lang="en-US" altLang="ko-KR" sz="12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몬스터의 공격이 발사되는 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</a:t>
            </a: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위치로 공격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애니메이션에 맞춰서 위치를 선정 한다.</a:t>
            </a:r>
            <a:endParaRPr sz="12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108;p2">
            <a:extLst>
              <a:ext uri="{FF2B5EF4-FFF2-40B4-BE49-F238E27FC236}">
                <a16:creationId xmlns:a16="http://schemas.microsoft.com/office/drawing/2014/main" id="{E15C8FD8-CE62-41A7-90FC-14D695D5011D}"/>
              </a:ext>
            </a:extLst>
          </p:cNvPr>
          <p:cNvSpPr/>
          <p:nvPr/>
        </p:nvSpPr>
        <p:spPr>
          <a:xfrm>
            <a:off x="5678179" y="3630283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09;p2">
            <a:extLst>
              <a:ext uri="{FF2B5EF4-FFF2-40B4-BE49-F238E27FC236}">
                <a16:creationId xmlns:a16="http://schemas.microsoft.com/office/drawing/2014/main" id="{984A3043-C7E9-4D05-9CC6-9A5BAE37839F}"/>
              </a:ext>
            </a:extLst>
          </p:cNvPr>
          <p:cNvSpPr txBox="1"/>
          <p:nvPr/>
        </p:nvSpPr>
        <p:spPr>
          <a:xfrm>
            <a:off x="408821" y="3734241"/>
            <a:ext cx="313266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몸통 </a:t>
            </a:r>
            <a:r>
              <a:rPr lang="en-US" alt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 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몬스터의 피격 지점이 되는 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</a:t>
            </a: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위치로 몸체의 중앙 안을 기점으로 잡는다.</a:t>
            </a:r>
            <a:endParaRPr sz="12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02;p2">
            <a:extLst>
              <a:ext uri="{FF2B5EF4-FFF2-40B4-BE49-F238E27FC236}">
                <a16:creationId xmlns:a16="http://schemas.microsoft.com/office/drawing/2014/main" id="{601E1A05-3A38-474F-8C5B-20919FD0EF04}"/>
              </a:ext>
            </a:extLst>
          </p:cNvPr>
          <p:cNvSpPr/>
          <p:nvPr/>
        </p:nvSpPr>
        <p:spPr>
          <a:xfrm>
            <a:off x="6330615" y="3665719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9" name="Google Shape;98;p2">
            <a:extLst>
              <a:ext uri="{FF2B5EF4-FFF2-40B4-BE49-F238E27FC236}">
                <a16:creationId xmlns:a16="http://schemas.microsoft.com/office/drawing/2014/main" id="{BFC69114-B32F-4DEA-9A4D-0EFB166BEE9B}"/>
              </a:ext>
            </a:extLst>
          </p:cNvPr>
          <p:cNvSpPr/>
          <p:nvPr/>
        </p:nvSpPr>
        <p:spPr>
          <a:xfrm>
            <a:off x="8472440" y="150612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0" name="Google Shape;99;p2">
            <a:extLst>
              <a:ext uri="{FF2B5EF4-FFF2-40B4-BE49-F238E27FC236}">
                <a16:creationId xmlns:a16="http://schemas.microsoft.com/office/drawing/2014/main" id="{5F8D3E3A-DDA6-4FE7-8EF0-8A5311F1D5A2}"/>
              </a:ext>
            </a:extLst>
          </p:cNvPr>
          <p:cNvSpPr txBox="1"/>
          <p:nvPr/>
        </p:nvSpPr>
        <p:spPr>
          <a:xfrm>
            <a:off x="8549528" y="1776497"/>
            <a:ext cx="3393052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정의</a:t>
            </a:r>
            <a:endParaRPr lang="en-US" altLang="ko-KR"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보스 몬스터는 다음과 같은 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형태로 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Pivot 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을 가진다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.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특징</a:t>
            </a:r>
            <a:endParaRPr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Pivot 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은 각각의 </a:t>
            </a:r>
            <a:r>
              <a:rPr lang="ko-KR" altLang="en-US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프리팹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안의 </a:t>
            </a:r>
            <a:r>
              <a:rPr lang="en-US" alt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Pos_Atk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, </a:t>
            </a:r>
            <a:r>
              <a:rPr lang="en-US" alt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Pos_body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, </a:t>
            </a:r>
            <a:r>
              <a:rPr lang="en-US" alt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Pos_Leg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의 오브젝트를 사용 한다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.</a:t>
            </a:r>
            <a:endParaRPr lang="ko-KR" altLang="en-US"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Pos_Atk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= 공격 </a:t>
            </a: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피봇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(</a:t>
            </a: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파랑색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)</a:t>
            </a:r>
            <a:endParaRPr sz="1200" dirty="0">
              <a:latin typeface="+mn-ea"/>
              <a:ea typeface="+mn-ea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Pos_body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= </a:t>
            </a: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몽통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</a:t>
            </a: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피봇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(녹색)</a:t>
            </a:r>
            <a:endParaRPr lang="en-US" altLang="ko-KR"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Pos_Leg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= 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중앙 </a:t>
            </a:r>
            <a:r>
              <a:rPr lang="ko-KR" altLang="en-US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피봇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(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붉은색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)</a:t>
            </a:r>
            <a:endParaRPr lang="ko-KR" altLang="en-US" sz="1200" dirty="0">
              <a:latin typeface="+mn-ea"/>
              <a:ea typeface="+mn-ea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endParaRPr sz="1200" dirty="0">
              <a:latin typeface="+mn-ea"/>
              <a:ea typeface="+mn-ea"/>
            </a:endParaRPr>
          </a:p>
        </p:txBody>
      </p:sp>
      <p:sp>
        <p:nvSpPr>
          <p:cNvPr id="92" name="Google Shape;101;p2">
            <a:extLst>
              <a:ext uri="{FF2B5EF4-FFF2-40B4-BE49-F238E27FC236}">
                <a16:creationId xmlns:a16="http://schemas.microsoft.com/office/drawing/2014/main" id="{FB74A472-C451-4224-99CB-3C8352695CD7}"/>
              </a:ext>
            </a:extLst>
          </p:cNvPr>
          <p:cNvSpPr/>
          <p:nvPr/>
        </p:nvSpPr>
        <p:spPr>
          <a:xfrm>
            <a:off x="464605" y="5102824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102;p2">
            <a:extLst>
              <a:ext uri="{FF2B5EF4-FFF2-40B4-BE49-F238E27FC236}">
                <a16:creationId xmlns:a16="http://schemas.microsoft.com/office/drawing/2014/main" id="{84623C04-F601-4037-BB66-160208E3B71E}"/>
              </a:ext>
            </a:extLst>
          </p:cNvPr>
          <p:cNvSpPr/>
          <p:nvPr/>
        </p:nvSpPr>
        <p:spPr>
          <a:xfrm>
            <a:off x="480177" y="2915523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108;p2">
            <a:extLst>
              <a:ext uri="{FF2B5EF4-FFF2-40B4-BE49-F238E27FC236}">
                <a16:creationId xmlns:a16="http://schemas.microsoft.com/office/drawing/2014/main" id="{B19640DE-6E4C-4CA7-9642-D1186C628F47}"/>
              </a:ext>
            </a:extLst>
          </p:cNvPr>
          <p:cNvSpPr/>
          <p:nvPr/>
        </p:nvSpPr>
        <p:spPr>
          <a:xfrm>
            <a:off x="484872" y="4014803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101;p2">
            <a:extLst>
              <a:ext uri="{FF2B5EF4-FFF2-40B4-BE49-F238E27FC236}">
                <a16:creationId xmlns:a16="http://schemas.microsoft.com/office/drawing/2014/main" id="{C21BF557-337F-4726-91B7-B493AA60B732}"/>
              </a:ext>
            </a:extLst>
          </p:cNvPr>
          <p:cNvSpPr/>
          <p:nvPr/>
        </p:nvSpPr>
        <p:spPr>
          <a:xfrm>
            <a:off x="8635770" y="3684700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102;p2">
            <a:extLst>
              <a:ext uri="{FF2B5EF4-FFF2-40B4-BE49-F238E27FC236}">
                <a16:creationId xmlns:a16="http://schemas.microsoft.com/office/drawing/2014/main" id="{67CE7AB7-E0FD-408C-97D1-41AF610D3B7D}"/>
              </a:ext>
            </a:extLst>
          </p:cNvPr>
          <p:cNvSpPr/>
          <p:nvPr/>
        </p:nvSpPr>
        <p:spPr>
          <a:xfrm>
            <a:off x="8633066" y="3318094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108;p2">
            <a:extLst>
              <a:ext uri="{FF2B5EF4-FFF2-40B4-BE49-F238E27FC236}">
                <a16:creationId xmlns:a16="http://schemas.microsoft.com/office/drawing/2014/main" id="{73714C96-D4B8-4DD5-A5C2-B58A11C75E88}"/>
              </a:ext>
            </a:extLst>
          </p:cNvPr>
          <p:cNvSpPr/>
          <p:nvPr/>
        </p:nvSpPr>
        <p:spPr>
          <a:xfrm>
            <a:off x="8633454" y="3501397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31702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dirty="0"/>
              <a:t>보스 </a:t>
            </a:r>
            <a:r>
              <a:rPr lang="ko-KR" altLang="en-US" dirty="0"/>
              <a:t>능력치 테이블</a:t>
            </a:r>
            <a:r>
              <a:rPr lang="ko-KR" dirty="0"/>
              <a:t> </a:t>
            </a:r>
            <a:endParaRPr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/>
          </a:p>
        </p:txBody>
      </p:sp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5F688D7B-6E77-4FFB-81CC-9FEBA8CF5C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4290352"/>
              </p:ext>
            </p:extLst>
          </p:nvPr>
        </p:nvGraphicFramePr>
        <p:xfrm>
          <a:off x="406790" y="1534877"/>
          <a:ext cx="11480412" cy="461289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545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66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2204">
                  <a:extLst>
                    <a:ext uri="{9D8B030D-6E8A-4147-A177-3AD203B41FA5}">
                      <a16:colId xmlns:a16="http://schemas.microsoft.com/office/drawing/2014/main" val="1778262341"/>
                    </a:ext>
                  </a:extLst>
                </a:gridCol>
                <a:gridCol w="1630392">
                  <a:extLst>
                    <a:ext uri="{9D8B030D-6E8A-4147-A177-3AD203B41FA5}">
                      <a16:colId xmlns:a16="http://schemas.microsoft.com/office/drawing/2014/main" val="2211897716"/>
                    </a:ext>
                  </a:extLst>
                </a:gridCol>
                <a:gridCol w="1613140">
                  <a:extLst>
                    <a:ext uri="{9D8B030D-6E8A-4147-A177-3AD203B41FA5}">
                      <a16:colId xmlns:a16="http://schemas.microsoft.com/office/drawing/2014/main" val="421222335"/>
                    </a:ext>
                  </a:extLst>
                </a:gridCol>
                <a:gridCol w="4123427">
                  <a:extLst>
                    <a:ext uri="{9D8B030D-6E8A-4147-A177-3AD203B41FA5}">
                      <a16:colId xmlns:a16="http://schemas.microsoft.com/office/drawing/2014/main" val="3811900669"/>
                    </a:ext>
                  </a:extLst>
                </a:gridCol>
              </a:tblGrid>
              <a:tr h="291153">
                <a:tc rowSpan="15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b="1" i="0" u="none" strike="noStrike" cap="none" dirty="0" err="1">
                          <a:solidFill>
                            <a:srgbClr val="212121"/>
                          </a:solidFill>
                          <a:effectLst/>
                          <a:latin typeface="+mn-ea"/>
                          <a:ea typeface="+mn-ea"/>
                          <a:cs typeface="+mn-cs"/>
                          <a:sym typeface="Arial"/>
                        </a:rPr>
                        <a:t>FightBear</a:t>
                      </a:r>
                      <a:r>
                        <a:rPr lang="en-US" altLang="ko-KR" sz="1000" b="1" i="0" u="none" strike="noStrike" cap="none" dirty="0">
                          <a:solidFill>
                            <a:srgbClr val="212121"/>
                          </a:solidFill>
                          <a:effectLst/>
                          <a:latin typeface="+mn-ea"/>
                          <a:ea typeface="+mn-ea"/>
                          <a:cs typeface="+mn-cs"/>
                          <a:sym typeface="Arial"/>
                        </a:rPr>
                        <a:t>[03]_Table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명칭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영문명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자료형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4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번호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No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aseline="0" dirty="0"/>
                        <a:t>항목의 순차 번호</a:t>
                      </a:r>
                      <a:endParaRPr lang="en-US" altLang="ko-KR" sz="1000" baseline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5515960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Idle02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Name_KR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String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데이터의 </a:t>
                      </a:r>
                      <a:r>
                        <a:rPr lang="ko-KR" altLang="en-US" sz="1000" baseline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한글명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9418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Dash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9220" marR="89220" marT="44610" marB="4461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영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9220" marR="89220" marT="44610" marB="4461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Name_EN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9220" marR="89220" marT="44610" marB="4461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String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89220" marR="89220" marT="44610" marB="4461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aseline="0" dirty="0"/>
                        <a:t>데이터의 영문명</a:t>
                      </a:r>
                      <a:endParaRPr lang="en-US" altLang="ko-KR" sz="1000" baseline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7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능력치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공격력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Atk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float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공격력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06662052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체력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체력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112993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방어력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Def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방어력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51995801"/>
                  </a:ext>
                </a:extLst>
              </a:tr>
              <a:tr h="3094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전투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SRange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aseline="0" dirty="0"/>
                        <a:t>보스 몬스터가 전투에 들어가는 범위</a:t>
                      </a:r>
                      <a:endParaRPr lang="en-US" altLang="ko-KR" sz="1000" baseline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89098404"/>
                  </a:ext>
                </a:extLst>
              </a:tr>
              <a:tr h="3094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추격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CRange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/>
                        <a:t>플레이어를 따라가는 범위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49765527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최대 스태미나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MaxStamina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최대 스태미나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64158511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이동속도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Speed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  <a:sym typeface="Arial"/>
                        </a:rPr>
                        <a:t>float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이동속도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60569931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스킬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 스킬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ko-KR" sz="1000" u="none" strike="noStrike" cap="none" dirty="0">
                          <a:latin typeface="+mn-ea"/>
                          <a:ea typeface="+mn-ea"/>
                        </a:rPr>
                        <a:t>Skill1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보스가 사용하는 스킬 데이터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823788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 스킬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ko-KR" sz="1000" u="none" strike="noStrike" cap="none" dirty="0" err="1">
                          <a:latin typeface="+mn-ea"/>
                          <a:ea typeface="+mn-ea"/>
                        </a:rPr>
                        <a:t>Skill</a:t>
                      </a:r>
                      <a:r>
                        <a:rPr lang="en-US" altLang="ko-KR" sz="1000" u="none" strike="noStrike" cap="none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보스가 사용하는 스킬 데이터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213753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 스킬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ko-KR" sz="1000" u="none" strike="noStrike" cap="none" dirty="0" err="1">
                          <a:latin typeface="+mn-ea"/>
                          <a:ea typeface="+mn-ea"/>
                        </a:rPr>
                        <a:t>Skill</a:t>
                      </a:r>
                      <a:r>
                        <a:rPr lang="en-US" altLang="ko-KR" sz="1000" u="none" strike="noStrike" cap="none" dirty="0">
                          <a:latin typeface="+mn-ea"/>
                          <a:ea typeface="+mn-ea"/>
                        </a:rPr>
                        <a:t>3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보스가 사용하는 스킬 데이터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669703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 스킬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ko-KR" sz="1000" u="none" strike="noStrike" cap="none" dirty="0" err="1">
                          <a:latin typeface="+mn-ea"/>
                          <a:ea typeface="+mn-ea"/>
                        </a:rPr>
                        <a:t>Skill</a:t>
                      </a:r>
                      <a:r>
                        <a:rPr lang="en-US" altLang="ko-KR" sz="1000" u="none" strike="noStrike" cap="none" dirty="0">
                          <a:latin typeface="+mn-ea"/>
                          <a:ea typeface="+mn-ea"/>
                        </a:rPr>
                        <a:t>4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보스가 사용하는 스킬 데이터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6809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1491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AB82D47B-A8B9-428D-9C3D-39DA180B207F}"/>
              </a:ext>
            </a:extLst>
          </p:cNvPr>
          <p:cNvSpPr txBox="1"/>
          <p:nvPr/>
        </p:nvSpPr>
        <p:spPr>
          <a:xfrm>
            <a:off x="8510695" y="1534879"/>
            <a:ext cx="3655516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능력치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보스의 전반적인 능력치</a:t>
            </a:r>
            <a:endParaRPr lang="en-US" altLang="ko-KR" sz="12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>
                <a:latin typeface="+mn-ea"/>
                <a:ea typeface="+mn-ea"/>
              </a:rPr>
              <a:t>수치는 밸런스 조정을 통해 변경 될 수 있다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</p:txBody>
      </p:sp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능력치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13" name="표 3">
            <a:extLst>
              <a:ext uri="{FF2B5EF4-FFF2-40B4-BE49-F238E27FC236}">
                <a16:creationId xmlns:a16="http://schemas.microsoft.com/office/drawing/2014/main" id="{E688D3D3-4295-4D40-AF8D-62CA8F256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5899519"/>
              </p:ext>
            </p:extLst>
          </p:nvPr>
        </p:nvGraphicFramePr>
        <p:xfrm>
          <a:off x="1887076" y="2398155"/>
          <a:ext cx="4720956" cy="211727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60478">
                  <a:extLst>
                    <a:ext uri="{9D8B030D-6E8A-4147-A177-3AD203B41FA5}">
                      <a16:colId xmlns:a16="http://schemas.microsoft.com/office/drawing/2014/main" val="3219523413"/>
                    </a:ext>
                  </a:extLst>
                </a:gridCol>
                <a:gridCol w="2360478">
                  <a:extLst>
                    <a:ext uri="{9D8B030D-6E8A-4147-A177-3AD203B41FA5}">
                      <a16:colId xmlns:a16="http://schemas.microsoft.com/office/drawing/2014/main" val="389434541"/>
                    </a:ext>
                  </a:extLst>
                </a:gridCol>
              </a:tblGrid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/>
                        <a:t>스탯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수치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8738274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체력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700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2892255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방어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4129532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3561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577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419D2F9B-A1F4-457A-A955-6FD40CD08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595560"/>
              </p:ext>
            </p:extLst>
          </p:nvPr>
        </p:nvGraphicFramePr>
        <p:xfrm>
          <a:off x="465670" y="1639186"/>
          <a:ext cx="7919203" cy="475298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9192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94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인지 범위</a:t>
                      </a: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1004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1" name="Google Shape;222;p5">
            <a:extLst>
              <a:ext uri="{FF2B5EF4-FFF2-40B4-BE49-F238E27FC236}">
                <a16:creationId xmlns:a16="http://schemas.microsoft.com/office/drawing/2014/main" id="{9CEDF388-2DEF-4A75-87BE-3F7140C1E087}"/>
              </a:ext>
            </a:extLst>
          </p:cNvPr>
          <p:cNvGrpSpPr/>
          <p:nvPr/>
        </p:nvGrpSpPr>
        <p:grpSpPr>
          <a:xfrm>
            <a:off x="1101666" y="2310038"/>
            <a:ext cx="6647209" cy="3704745"/>
            <a:chOff x="1738754" y="3774959"/>
            <a:chExt cx="9095412" cy="6707346"/>
          </a:xfrm>
        </p:grpSpPr>
        <p:grpSp>
          <p:nvGrpSpPr>
            <p:cNvPr id="23" name="Google Shape;223;p5">
              <a:extLst>
                <a:ext uri="{FF2B5EF4-FFF2-40B4-BE49-F238E27FC236}">
                  <a16:creationId xmlns:a16="http://schemas.microsoft.com/office/drawing/2014/main" id="{5E58B85F-8AD0-47FB-9A63-93B6919F685A}"/>
                </a:ext>
              </a:extLst>
            </p:cNvPr>
            <p:cNvGrpSpPr/>
            <p:nvPr/>
          </p:nvGrpSpPr>
          <p:grpSpPr>
            <a:xfrm>
              <a:off x="1744032" y="3774959"/>
              <a:ext cx="9090134" cy="2843156"/>
              <a:chOff x="1744032" y="3774959"/>
              <a:chExt cx="9090134" cy="2843156"/>
            </a:xfrm>
          </p:grpSpPr>
          <p:grpSp>
            <p:nvGrpSpPr>
              <p:cNvPr id="54" name="Google Shape;224;p5">
                <a:extLst>
                  <a:ext uri="{FF2B5EF4-FFF2-40B4-BE49-F238E27FC236}">
                    <a16:creationId xmlns:a16="http://schemas.microsoft.com/office/drawing/2014/main" id="{F4805BA7-B63D-49A3-82BE-E791E3CF4E40}"/>
                  </a:ext>
                </a:extLst>
              </p:cNvPr>
              <p:cNvGrpSpPr/>
              <p:nvPr/>
            </p:nvGrpSpPr>
            <p:grpSpPr>
              <a:xfrm>
                <a:off x="1744032" y="3774959"/>
                <a:ext cx="8377213" cy="1537653"/>
                <a:chOff x="1744032" y="3774959"/>
                <a:chExt cx="8377213" cy="1537653"/>
              </a:xfrm>
            </p:grpSpPr>
            <p:sp>
              <p:nvSpPr>
                <p:cNvPr id="65" name="Google Shape;225;p5">
                  <a:extLst>
                    <a:ext uri="{FF2B5EF4-FFF2-40B4-BE49-F238E27FC236}">
                      <a16:creationId xmlns:a16="http://schemas.microsoft.com/office/drawing/2014/main" id="{F320D281-A77B-41C6-81B5-F75A14D8CFD6}"/>
                    </a:ext>
                  </a:extLst>
                </p:cNvPr>
                <p:cNvSpPr/>
                <p:nvPr/>
              </p:nvSpPr>
              <p:spPr>
                <a:xfrm rot="-5400000">
                  <a:off x="163798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6" name="Google Shape;226;p5">
                  <a:extLst>
                    <a:ext uri="{FF2B5EF4-FFF2-40B4-BE49-F238E27FC236}">
                      <a16:creationId xmlns:a16="http://schemas.microsoft.com/office/drawing/2014/main" id="{B020F345-66AF-4484-979A-1527CB00A317}"/>
                    </a:ext>
                  </a:extLst>
                </p:cNvPr>
                <p:cNvSpPr/>
                <p:nvPr/>
              </p:nvSpPr>
              <p:spPr>
                <a:xfrm rot="-5400000">
                  <a:off x="304831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7" name="Google Shape;227;p5">
                  <a:extLst>
                    <a:ext uri="{FF2B5EF4-FFF2-40B4-BE49-F238E27FC236}">
                      <a16:creationId xmlns:a16="http://schemas.microsoft.com/office/drawing/2014/main" id="{80FFA276-8FC6-49A5-8B74-6B75228BAF40}"/>
                    </a:ext>
                  </a:extLst>
                </p:cNvPr>
                <p:cNvSpPr/>
                <p:nvPr/>
              </p:nvSpPr>
              <p:spPr>
                <a:xfrm rot="-5400000">
                  <a:off x="445864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228;p5">
                  <a:extLst>
                    <a:ext uri="{FF2B5EF4-FFF2-40B4-BE49-F238E27FC236}">
                      <a16:creationId xmlns:a16="http://schemas.microsoft.com/office/drawing/2014/main" id="{9CCFD042-34ED-40FA-8822-2A6E89D9762B}"/>
                    </a:ext>
                  </a:extLst>
                </p:cNvPr>
                <p:cNvSpPr txBox="1"/>
                <p:nvPr/>
              </p:nvSpPr>
              <p:spPr>
                <a:xfrm>
                  <a:off x="477036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9" name="Google Shape;229;p5">
                  <a:extLst>
                    <a:ext uri="{FF2B5EF4-FFF2-40B4-BE49-F238E27FC236}">
                      <a16:creationId xmlns:a16="http://schemas.microsoft.com/office/drawing/2014/main" id="{BD399D18-81C6-44DA-9B7A-4533226F96BE}"/>
                    </a:ext>
                  </a:extLst>
                </p:cNvPr>
                <p:cNvSpPr/>
                <p:nvPr/>
              </p:nvSpPr>
              <p:spPr>
                <a:xfrm rot="-5400000">
                  <a:off x="5868979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230;p5">
                  <a:extLst>
                    <a:ext uri="{FF2B5EF4-FFF2-40B4-BE49-F238E27FC236}">
                      <a16:creationId xmlns:a16="http://schemas.microsoft.com/office/drawing/2014/main" id="{241DEE87-E02D-4FDF-AD57-93CC6E79634B}"/>
                    </a:ext>
                  </a:extLst>
                </p:cNvPr>
                <p:cNvSpPr txBox="1"/>
                <p:nvPr/>
              </p:nvSpPr>
              <p:spPr>
                <a:xfrm>
                  <a:off x="618071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71" name="Google Shape;231;p5">
                  <a:extLst>
                    <a:ext uri="{FF2B5EF4-FFF2-40B4-BE49-F238E27FC236}">
                      <a16:creationId xmlns:a16="http://schemas.microsoft.com/office/drawing/2014/main" id="{9E4BBBC6-56AF-4F1B-A2C5-59888421289D}"/>
                    </a:ext>
                  </a:extLst>
                </p:cNvPr>
                <p:cNvSpPr/>
                <p:nvPr/>
              </p:nvSpPr>
              <p:spPr>
                <a:xfrm rot="-5400000">
                  <a:off x="727930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72" name="Google Shape;232;p5">
                  <a:extLst>
                    <a:ext uri="{FF2B5EF4-FFF2-40B4-BE49-F238E27FC236}">
                      <a16:creationId xmlns:a16="http://schemas.microsoft.com/office/drawing/2014/main" id="{7677EA74-60D3-4F8E-9B33-475676F59F38}"/>
                    </a:ext>
                  </a:extLst>
                </p:cNvPr>
                <p:cNvSpPr/>
                <p:nvPr/>
              </p:nvSpPr>
              <p:spPr>
                <a:xfrm rot="-5400000">
                  <a:off x="8689639" y="3881004"/>
                  <a:ext cx="1537650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5" name="Google Shape;233;p5">
                <a:extLst>
                  <a:ext uri="{FF2B5EF4-FFF2-40B4-BE49-F238E27FC236}">
                    <a16:creationId xmlns:a16="http://schemas.microsoft.com/office/drawing/2014/main" id="{491DA50D-141C-4D42-837C-6100A26E69D9}"/>
                  </a:ext>
                </a:extLst>
              </p:cNvPr>
              <p:cNvGrpSpPr/>
              <p:nvPr/>
            </p:nvGrpSpPr>
            <p:grpSpPr>
              <a:xfrm>
                <a:off x="2456956" y="5080465"/>
                <a:ext cx="8377210" cy="1537650"/>
                <a:chOff x="1744033" y="3809603"/>
                <a:chExt cx="8377210" cy="1537650"/>
              </a:xfrm>
            </p:grpSpPr>
            <p:sp>
              <p:nvSpPr>
                <p:cNvPr id="57" name="Google Shape;234;p5">
                  <a:extLst>
                    <a:ext uri="{FF2B5EF4-FFF2-40B4-BE49-F238E27FC236}">
                      <a16:creationId xmlns:a16="http://schemas.microsoft.com/office/drawing/2014/main" id="{AADF6349-AD76-433E-AC47-208A559BD633}"/>
                    </a:ext>
                  </a:extLst>
                </p:cNvPr>
                <p:cNvSpPr/>
                <p:nvPr/>
              </p:nvSpPr>
              <p:spPr>
                <a:xfrm rot="-5400000">
                  <a:off x="163798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8" name="Google Shape;235;p5">
                  <a:extLst>
                    <a:ext uri="{FF2B5EF4-FFF2-40B4-BE49-F238E27FC236}">
                      <a16:creationId xmlns:a16="http://schemas.microsoft.com/office/drawing/2014/main" id="{3CA41CC5-EBEF-47B1-A6C6-4873FF544C77}"/>
                    </a:ext>
                  </a:extLst>
                </p:cNvPr>
                <p:cNvSpPr/>
                <p:nvPr/>
              </p:nvSpPr>
              <p:spPr>
                <a:xfrm rot="-5400000">
                  <a:off x="304831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236;p5">
                  <a:extLst>
                    <a:ext uri="{FF2B5EF4-FFF2-40B4-BE49-F238E27FC236}">
                      <a16:creationId xmlns:a16="http://schemas.microsoft.com/office/drawing/2014/main" id="{894D4D50-8946-483D-8CB9-0D0622C34B4F}"/>
                    </a:ext>
                  </a:extLst>
                </p:cNvPr>
                <p:cNvSpPr txBox="1"/>
                <p:nvPr/>
              </p:nvSpPr>
              <p:spPr>
                <a:xfrm>
                  <a:off x="3360035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" name="Google Shape;237;p5">
                  <a:extLst>
                    <a:ext uri="{FF2B5EF4-FFF2-40B4-BE49-F238E27FC236}">
                      <a16:creationId xmlns:a16="http://schemas.microsoft.com/office/drawing/2014/main" id="{2263DB12-9A0F-49B3-886A-8A8255019F72}"/>
                    </a:ext>
                  </a:extLst>
                </p:cNvPr>
                <p:cNvSpPr/>
                <p:nvPr/>
              </p:nvSpPr>
              <p:spPr>
                <a:xfrm rot="-5400000">
                  <a:off x="445864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" name="Google Shape;238;p5">
                  <a:extLst>
                    <a:ext uri="{FF2B5EF4-FFF2-40B4-BE49-F238E27FC236}">
                      <a16:creationId xmlns:a16="http://schemas.microsoft.com/office/drawing/2014/main" id="{434F1963-755D-499E-B116-81E8AB8710E3}"/>
                    </a:ext>
                  </a:extLst>
                </p:cNvPr>
                <p:cNvSpPr/>
                <p:nvPr/>
              </p:nvSpPr>
              <p:spPr>
                <a:xfrm rot="-5400000">
                  <a:off x="586897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2" name="Google Shape;239;p5">
                  <a:extLst>
                    <a:ext uri="{FF2B5EF4-FFF2-40B4-BE49-F238E27FC236}">
                      <a16:creationId xmlns:a16="http://schemas.microsoft.com/office/drawing/2014/main" id="{8CB9C9DF-F1BB-46CE-8BA0-A6E46CADBFBA}"/>
                    </a:ext>
                  </a:extLst>
                </p:cNvPr>
                <p:cNvSpPr txBox="1"/>
                <p:nvPr/>
              </p:nvSpPr>
              <p:spPr>
                <a:xfrm>
                  <a:off x="6180710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3" name="Google Shape;240;p5">
                  <a:extLst>
                    <a:ext uri="{FF2B5EF4-FFF2-40B4-BE49-F238E27FC236}">
                      <a16:creationId xmlns:a16="http://schemas.microsoft.com/office/drawing/2014/main" id="{48EE8708-C5F2-4957-A6BC-D88D9B2CD710}"/>
                    </a:ext>
                  </a:extLst>
                </p:cNvPr>
                <p:cNvSpPr/>
                <p:nvPr/>
              </p:nvSpPr>
              <p:spPr>
                <a:xfrm rot="-5400000">
                  <a:off x="727930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" name="Google Shape;241;p5">
                  <a:extLst>
                    <a:ext uri="{FF2B5EF4-FFF2-40B4-BE49-F238E27FC236}">
                      <a16:creationId xmlns:a16="http://schemas.microsoft.com/office/drawing/2014/main" id="{3DEFC19D-6E89-495D-911B-49A60AE73E88}"/>
                    </a:ext>
                  </a:extLst>
                </p:cNvPr>
                <p:cNvSpPr/>
                <p:nvPr/>
              </p:nvSpPr>
              <p:spPr>
                <a:xfrm rot="-5400000">
                  <a:off x="868963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24" name="Google Shape;242;p5">
              <a:extLst>
                <a:ext uri="{FF2B5EF4-FFF2-40B4-BE49-F238E27FC236}">
                  <a16:creationId xmlns:a16="http://schemas.microsoft.com/office/drawing/2014/main" id="{CACE9EF6-933E-4C3D-88C2-0F510731C8DF}"/>
                </a:ext>
              </a:extLst>
            </p:cNvPr>
            <p:cNvGrpSpPr/>
            <p:nvPr/>
          </p:nvGrpSpPr>
          <p:grpSpPr>
            <a:xfrm>
              <a:off x="1738754" y="6372035"/>
              <a:ext cx="9090133" cy="2808510"/>
              <a:chOff x="1685758" y="3838742"/>
              <a:chExt cx="9090133" cy="2808510"/>
            </a:xfrm>
          </p:grpSpPr>
          <p:grpSp>
            <p:nvGrpSpPr>
              <p:cNvPr id="33" name="Google Shape;243;p5">
                <a:extLst>
                  <a:ext uri="{FF2B5EF4-FFF2-40B4-BE49-F238E27FC236}">
                    <a16:creationId xmlns:a16="http://schemas.microsoft.com/office/drawing/2014/main" id="{3D1A2AEE-DD56-453A-87E5-54C9F78DDCB1}"/>
                  </a:ext>
                </a:extLst>
              </p:cNvPr>
              <p:cNvGrpSpPr/>
              <p:nvPr/>
            </p:nvGrpSpPr>
            <p:grpSpPr>
              <a:xfrm>
                <a:off x="1685758" y="3838742"/>
                <a:ext cx="8377211" cy="1537649"/>
                <a:chOff x="1685758" y="3838742"/>
                <a:chExt cx="8377211" cy="1537649"/>
              </a:xfrm>
            </p:grpSpPr>
            <p:sp>
              <p:nvSpPr>
                <p:cNvPr id="46" name="Google Shape;244;p5">
                  <a:extLst>
                    <a:ext uri="{FF2B5EF4-FFF2-40B4-BE49-F238E27FC236}">
                      <a16:creationId xmlns:a16="http://schemas.microsoft.com/office/drawing/2014/main" id="{FE6A010C-5651-4728-B483-151AA37C8DEA}"/>
                    </a:ext>
                  </a:extLst>
                </p:cNvPr>
                <p:cNvSpPr/>
                <p:nvPr/>
              </p:nvSpPr>
              <p:spPr>
                <a:xfrm rot="-5400000">
                  <a:off x="1579715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" name="Google Shape;245;p5">
                  <a:extLst>
                    <a:ext uri="{FF2B5EF4-FFF2-40B4-BE49-F238E27FC236}">
                      <a16:creationId xmlns:a16="http://schemas.microsoft.com/office/drawing/2014/main" id="{E48847D6-72AC-46F7-9D28-C469137B2B31}"/>
                    </a:ext>
                  </a:extLst>
                </p:cNvPr>
                <p:cNvSpPr/>
                <p:nvPr/>
              </p:nvSpPr>
              <p:spPr>
                <a:xfrm rot="-5400000">
                  <a:off x="2990046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8" name="Google Shape;246;p5">
                  <a:extLst>
                    <a:ext uri="{FF2B5EF4-FFF2-40B4-BE49-F238E27FC236}">
                      <a16:creationId xmlns:a16="http://schemas.microsoft.com/office/drawing/2014/main" id="{7044FDA2-AF32-44E4-A6F0-C96162AD91AA}"/>
                    </a:ext>
                  </a:extLst>
                </p:cNvPr>
                <p:cNvSpPr/>
                <p:nvPr/>
              </p:nvSpPr>
              <p:spPr>
                <a:xfrm rot="-5400000">
                  <a:off x="4400377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247;p5">
                  <a:extLst>
                    <a:ext uri="{FF2B5EF4-FFF2-40B4-BE49-F238E27FC236}">
                      <a16:creationId xmlns:a16="http://schemas.microsoft.com/office/drawing/2014/main" id="{40898654-D402-4314-9112-8248DB04C673}"/>
                    </a:ext>
                  </a:extLst>
                </p:cNvPr>
                <p:cNvSpPr txBox="1"/>
                <p:nvPr/>
              </p:nvSpPr>
              <p:spPr>
                <a:xfrm>
                  <a:off x="4712108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" name="Google Shape;248;p5">
                  <a:extLst>
                    <a:ext uri="{FF2B5EF4-FFF2-40B4-BE49-F238E27FC236}">
                      <a16:creationId xmlns:a16="http://schemas.microsoft.com/office/drawing/2014/main" id="{525D31B5-8B5F-4342-BB40-1B9580021C76}"/>
                    </a:ext>
                  </a:extLst>
                </p:cNvPr>
                <p:cNvSpPr/>
                <p:nvPr/>
              </p:nvSpPr>
              <p:spPr>
                <a:xfrm rot="-5400000">
                  <a:off x="5810704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249;p5">
                  <a:extLst>
                    <a:ext uri="{FF2B5EF4-FFF2-40B4-BE49-F238E27FC236}">
                      <a16:creationId xmlns:a16="http://schemas.microsoft.com/office/drawing/2014/main" id="{AE2DDEBE-4068-4FAC-820D-50959C9B540C}"/>
                    </a:ext>
                  </a:extLst>
                </p:cNvPr>
                <p:cNvSpPr txBox="1"/>
                <p:nvPr/>
              </p:nvSpPr>
              <p:spPr>
                <a:xfrm>
                  <a:off x="6122433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2" name="Google Shape;250;p5">
                  <a:extLst>
                    <a:ext uri="{FF2B5EF4-FFF2-40B4-BE49-F238E27FC236}">
                      <a16:creationId xmlns:a16="http://schemas.microsoft.com/office/drawing/2014/main" id="{871CED8E-5B15-46C2-A43C-D6E970647BA3}"/>
                    </a:ext>
                  </a:extLst>
                </p:cNvPr>
                <p:cNvSpPr/>
                <p:nvPr/>
              </p:nvSpPr>
              <p:spPr>
                <a:xfrm rot="-5400000">
                  <a:off x="7221038" y="3944785"/>
                  <a:ext cx="1537646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3" name="Google Shape;251;p5">
                  <a:extLst>
                    <a:ext uri="{FF2B5EF4-FFF2-40B4-BE49-F238E27FC236}">
                      <a16:creationId xmlns:a16="http://schemas.microsoft.com/office/drawing/2014/main" id="{A9CF7B07-7625-4306-9082-6BA2E57E9EDF}"/>
                    </a:ext>
                  </a:extLst>
                </p:cNvPr>
                <p:cNvSpPr/>
                <p:nvPr/>
              </p:nvSpPr>
              <p:spPr>
                <a:xfrm rot="-5400000">
                  <a:off x="8631365" y="3944787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5" name="Google Shape;252;p5">
                <a:extLst>
                  <a:ext uri="{FF2B5EF4-FFF2-40B4-BE49-F238E27FC236}">
                    <a16:creationId xmlns:a16="http://schemas.microsoft.com/office/drawing/2014/main" id="{F169E6B8-41EB-4CC2-BFE7-CBB87CF2500C}"/>
                  </a:ext>
                </a:extLst>
              </p:cNvPr>
              <p:cNvGrpSpPr/>
              <p:nvPr/>
            </p:nvGrpSpPr>
            <p:grpSpPr>
              <a:xfrm>
                <a:off x="2398687" y="5109603"/>
                <a:ext cx="8377204" cy="1537649"/>
                <a:chOff x="1685764" y="3838740"/>
                <a:chExt cx="8377204" cy="1537649"/>
              </a:xfrm>
            </p:grpSpPr>
            <p:sp>
              <p:nvSpPr>
                <p:cNvPr id="40" name="Google Shape;253;p5">
                  <a:extLst>
                    <a:ext uri="{FF2B5EF4-FFF2-40B4-BE49-F238E27FC236}">
                      <a16:creationId xmlns:a16="http://schemas.microsoft.com/office/drawing/2014/main" id="{7AD28B2D-EAEE-4C3F-A9D4-E0BE38E91856}"/>
                    </a:ext>
                  </a:extLst>
                </p:cNvPr>
                <p:cNvSpPr/>
                <p:nvPr/>
              </p:nvSpPr>
              <p:spPr>
                <a:xfrm rot="-5400000">
                  <a:off x="1579719" y="3944785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" name="Google Shape;254;p5">
                  <a:extLst>
                    <a:ext uri="{FF2B5EF4-FFF2-40B4-BE49-F238E27FC236}">
                      <a16:creationId xmlns:a16="http://schemas.microsoft.com/office/drawing/2014/main" id="{273D3ACC-2CC2-4DDE-8CEF-B670B54F2397}"/>
                    </a:ext>
                  </a:extLst>
                </p:cNvPr>
                <p:cNvSpPr/>
                <p:nvPr/>
              </p:nvSpPr>
              <p:spPr>
                <a:xfrm rot="-5400000">
                  <a:off x="2990048" y="3944783"/>
                  <a:ext cx="1537646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2" name="Google Shape;255;p5">
                  <a:extLst>
                    <a:ext uri="{FF2B5EF4-FFF2-40B4-BE49-F238E27FC236}">
                      <a16:creationId xmlns:a16="http://schemas.microsoft.com/office/drawing/2014/main" id="{9DDC61F6-9313-4B70-A513-25B82452EE85}"/>
                    </a:ext>
                  </a:extLst>
                </p:cNvPr>
                <p:cNvSpPr/>
                <p:nvPr/>
              </p:nvSpPr>
              <p:spPr>
                <a:xfrm rot="-5400000">
                  <a:off x="4400378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3" name="Google Shape;256;p5">
                  <a:extLst>
                    <a:ext uri="{FF2B5EF4-FFF2-40B4-BE49-F238E27FC236}">
                      <a16:creationId xmlns:a16="http://schemas.microsoft.com/office/drawing/2014/main" id="{3FC1ED55-4BF1-4294-901A-93F1EF792598}"/>
                    </a:ext>
                  </a:extLst>
                </p:cNvPr>
                <p:cNvSpPr/>
                <p:nvPr/>
              </p:nvSpPr>
              <p:spPr>
                <a:xfrm rot="-5400000">
                  <a:off x="581070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4" name="Google Shape;257;p5">
                  <a:extLst>
                    <a:ext uri="{FF2B5EF4-FFF2-40B4-BE49-F238E27FC236}">
                      <a16:creationId xmlns:a16="http://schemas.microsoft.com/office/drawing/2014/main" id="{FB50A8B0-13D7-4FB0-B7E7-389593953CB0}"/>
                    </a:ext>
                  </a:extLst>
                </p:cNvPr>
                <p:cNvSpPr/>
                <p:nvPr/>
              </p:nvSpPr>
              <p:spPr>
                <a:xfrm rot="-5400000">
                  <a:off x="7221037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258;p5">
                  <a:extLst>
                    <a:ext uri="{FF2B5EF4-FFF2-40B4-BE49-F238E27FC236}">
                      <a16:creationId xmlns:a16="http://schemas.microsoft.com/office/drawing/2014/main" id="{B25D5880-BA86-472A-8DD6-681F647AD936}"/>
                    </a:ext>
                  </a:extLst>
                </p:cNvPr>
                <p:cNvSpPr/>
                <p:nvPr/>
              </p:nvSpPr>
              <p:spPr>
                <a:xfrm rot="-5400000">
                  <a:off x="863136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25" name="Google Shape;259;p5">
              <a:extLst>
                <a:ext uri="{FF2B5EF4-FFF2-40B4-BE49-F238E27FC236}">
                  <a16:creationId xmlns:a16="http://schemas.microsoft.com/office/drawing/2014/main" id="{FE01AC07-8CF2-4250-B323-B30064BFC418}"/>
                </a:ext>
              </a:extLst>
            </p:cNvPr>
            <p:cNvGrpSpPr/>
            <p:nvPr/>
          </p:nvGrpSpPr>
          <p:grpSpPr>
            <a:xfrm>
              <a:off x="1738755" y="8944652"/>
              <a:ext cx="8377213" cy="1537653"/>
              <a:chOff x="1685759" y="3873382"/>
              <a:chExt cx="8377213" cy="1537653"/>
            </a:xfrm>
          </p:grpSpPr>
          <p:sp>
            <p:nvSpPr>
              <p:cNvPr id="26" name="Google Shape;260;p5">
                <a:extLst>
                  <a:ext uri="{FF2B5EF4-FFF2-40B4-BE49-F238E27FC236}">
                    <a16:creationId xmlns:a16="http://schemas.microsoft.com/office/drawing/2014/main" id="{D3364654-8165-4E03-8F9B-0031BF7BAF9A}"/>
                  </a:ext>
                </a:extLst>
              </p:cNvPr>
              <p:cNvSpPr/>
              <p:nvPr/>
            </p:nvSpPr>
            <p:spPr>
              <a:xfrm rot="-5400000">
                <a:off x="1579717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7" name="Google Shape;261;p5">
                <a:extLst>
                  <a:ext uri="{FF2B5EF4-FFF2-40B4-BE49-F238E27FC236}">
                    <a16:creationId xmlns:a16="http://schemas.microsoft.com/office/drawing/2014/main" id="{B61467A1-74B7-4911-BCEE-78B0E3D7D3CF}"/>
                  </a:ext>
                </a:extLst>
              </p:cNvPr>
              <p:cNvSpPr/>
              <p:nvPr/>
            </p:nvSpPr>
            <p:spPr>
              <a:xfrm rot="-5400000">
                <a:off x="2990043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8" name="Google Shape;262;p5">
                <a:extLst>
                  <a:ext uri="{FF2B5EF4-FFF2-40B4-BE49-F238E27FC236}">
                    <a16:creationId xmlns:a16="http://schemas.microsoft.com/office/drawing/2014/main" id="{95BA89FE-BC56-42FB-9E7A-94BF779CAA1C}"/>
                  </a:ext>
                </a:extLst>
              </p:cNvPr>
              <p:cNvSpPr/>
              <p:nvPr/>
            </p:nvSpPr>
            <p:spPr>
              <a:xfrm rot="-5400000">
                <a:off x="4400380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" name="Google Shape;263;p5">
                <a:extLst>
                  <a:ext uri="{FF2B5EF4-FFF2-40B4-BE49-F238E27FC236}">
                    <a16:creationId xmlns:a16="http://schemas.microsoft.com/office/drawing/2014/main" id="{B7B65221-D853-434C-B0AB-DA3A2D99DF30}"/>
                  </a:ext>
                </a:extLst>
              </p:cNvPr>
              <p:cNvSpPr/>
              <p:nvPr/>
            </p:nvSpPr>
            <p:spPr>
              <a:xfrm rot="-5400000">
                <a:off x="5810710" y="3979431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0" name="Google Shape;264;p5">
                <a:extLst>
                  <a:ext uri="{FF2B5EF4-FFF2-40B4-BE49-F238E27FC236}">
                    <a16:creationId xmlns:a16="http://schemas.microsoft.com/office/drawing/2014/main" id="{D177AD50-2F15-40E6-A567-BA2D9C2150EC}"/>
                  </a:ext>
                </a:extLst>
              </p:cNvPr>
              <p:cNvSpPr/>
              <p:nvPr/>
            </p:nvSpPr>
            <p:spPr>
              <a:xfrm rot="-5400000">
                <a:off x="7221039" y="3979425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2" name="Google Shape;265;p5">
                <a:extLst>
                  <a:ext uri="{FF2B5EF4-FFF2-40B4-BE49-F238E27FC236}">
                    <a16:creationId xmlns:a16="http://schemas.microsoft.com/office/drawing/2014/main" id="{81AEF2B4-C6ED-484C-B132-0006ACD8DF92}"/>
                  </a:ext>
                </a:extLst>
              </p:cNvPr>
              <p:cNvSpPr/>
              <p:nvPr/>
            </p:nvSpPr>
            <p:spPr>
              <a:xfrm rot="-5400000">
                <a:off x="8631367" y="3979427"/>
                <a:ext cx="1537649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인지 범위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6" y="1534879"/>
            <a:ext cx="343188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인지 범위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플레이어 자체 거리를 인식하는 범위</a:t>
            </a:r>
            <a:endParaRPr lang="en-US" altLang="ko-KR" sz="12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>
                <a:latin typeface="+mn-ea"/>
                <a:ea typeface="+mn-ea"/>
              </a:rPr>
              <a:t>범위는 </a:t>
            </a:r>
            <a:r>
              <a:rPr lang="en-US" altLang="ko-KR" sz="1200" dirty="0">
                <a:latin typeface="+mn-ea"/>
                <a:ea typeface="+mn-ea"/>
              </a:rPr>
              <a:t>“</a:t>
            </a:r>
            <a:r>
              <a:rPr lang="ko-KR" altLang="en-US" sz="1200" dirty="0" err="1">
                <a:latin typeface="+mn-ea"/>
                <a:ea typeface="+mn-ea"/>
              </a:rPr>
              <a:t>맵</a:t>
            </a:r>
            <a:r>
              <a:rPr lang="ko-KR" altLang="en-US" sz="1200" dirty="0">
                <a:latin typeface="+mn-ea"/>
                <a:ea typeface="+mn-ea"/>
              </a:rPr>
              <a:t> 전체</a:t>
            </a:r>
            <a:r>
              <a:rPr lang="en-US" altLang="ko-KR" sz="1200" dirty="0">
                <a:latin typeface="+mn-ea"/>
                <a:ea typeface="+mn-ea"/>
              </a:rPr>
              <a:t>”</a:t>
            </a:r>
            <a:r>
              <a:rPr lang="ko-KR" altLang="en-US" sz="1200" dirty="0">
                <a:latin typeface="+mn-ea"/>
                <a:ea typeface="+mn-ea"/>
              </a:rPr>
              <a:t>로 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>
                <a:latin typeface="+mn-ea"/>
                <a:ea typeface="+mn-ea"/>
              </a:rPr>
              <a:t>플레이어가 아이템을 사용하면 추격 상태로 전환한다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 *</a:t>
            </a:r>
            <a:r>
              <a:rPr lang="ko-KR" altLang="en-US" sz="1200" dirty="0">
                <a:latin typeface="+mn-ea"/>
                <a:ea typeface="+mn-ea"/>
              </a:rPr>
              <a:t>플레이어 스킬인 정령을 사용하면 전투상태로 전환한다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15D6893-3CF3-4781-BBE6-B13ED9A07A6D}"/>
              </a:ext>
            </a:extLst>
          </p:cNvPr>
          <p:cNvSpPr/>
          <p:nvPr/>
        </p:nvSpPr>
        <p:spPr>
          <a:xfrm>
            <a:off x="733253" y="2156216"/>
            <a:ext cx="7241425" cy="3962644"/>
          </a:xfrm>
          <a:prstGeom prst="rect">
            <a:avLst/>
          </a:prstGeom>
          <a:solidFill>
            <a:srgbClr val="FFF2CC">
              <a:alpha val="80000"/>
            </a:srgbClr>
          </a:solidFill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F8C9D673-078E-4A77-BF60-9E12A95F82EA}"/>
              </a:ext>
            </a:extLst>
          </p:cNvPr>
          <p:cNvCxnSpPr>
            <a:cxnSpLocks/>
          </p:cNvCxnSpPr>
          <p:nvPr/>
        </p:nvCxnSpPr>
        <p:spPr>
          <a:xfrm>
            <a:off x="4425271" y="3403390"/>
            <a:ext cx="3549407" cy="1799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그림 38">
            <a:extLst>
              <a:ext uri="{FF2B5EF4-FFF2-40B4-BE49-F238E27FC236}">
                <a16:creationId xmlns:a16="http://schemas.microsoft.com/office/drawing/2014/main" id="{9507E97A-0110-43CE-AAC5-B94640B237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50" y="2790176"/>
            <a:ext cx="960931" cy="960931"/>
          </a:xfrm>
          <a:prstGeom prst="rect">
            <a:avLst/>
          </a:prstGeom>
        </p:spPr>
      </p:pic>
      <p:sp>
        <p:nvSpPr>
          <p:cNvPr id="116" name="원호 115">
            <a:extLst>
              <a:ext uri="{FF2B5EF4-FFF2-40B4-BE49-F238E27FC236}">
                <a16:creationId xmlns:a16="http://schemas.microsoft.com/office/drawing/2014/main" id="{9830E632-1960-4133-8978-8EEA798FF4AE}"/>
              </a:ext>
            </a:extLst>
          </p:cNvPr>
          <p:cNvSpPr/>
          <p:nvPr/>
        </p:nvSpPr>
        <p:spPr>
          <a:xfrm rot="19351707">
            <a:off x="2306712" y="3188666"/>
            <a:ext cx="6383155" cy="4534207"/>
          </a:xfrm>
          <a:prstGeom prst="arc">
            <a:avLst>
              <a:gd name="adj1" fmla="val 16919011"/>
              <a:gd name="adj2" fmla="val 21466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6E77339-A85E-4BAB-9683-2B20EE589C0F}"/>
              </a:ext>
            </a:extLst>
          </p:cNvPr>
          <p:cNvSpPr txBox="1"/>
          <p:nvPr/>
        </p:nvSpPr>
        <p:spPr>
          <a:xfrm>
            <a:off x="3557040" y="2898067"/>
            <a:ext cx="2747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+mn-ea"/>
              </a:rPr>
              <a:t>FRange</a:t>
            </a:r>
            <a:endParaRPr lang="en-US" altLang="ko-KR" sz="1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37080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표 65">
            <a:extLst>
              <a:ext uri="{FF2B5EF4-FFF2-40B4-BE49-F238E27FC236}">
                <a16:creationId xmlns:a16="http://schemas.microsoft.com/office/drawing/2014/main" id="{1F6EE680-DCB7-4527-98EC-0B1A4FF66E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59026"/>
              </p:ext>
            </p:extLst>
          </p:nvPr>
        </p:nvGraphicFramePr>
        <p:xfrm>
          <a:off x="465670" y="1639186"/>
          <a:ext cx="7919203" cy="475298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9192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94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추격 범위</a:t>
                      </a: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1004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추격 범위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6555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추격 범위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 플레이어를 따라가는 범위</a:t>
            </a:r>
            <a:endParaRPr lang="en-US" altLang="ko-KR" sz="12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>
                <a:latin typeface="+mn-ea"/>
                <a:ea typeface="+mn-ea"/>
              </a:rPr>
              <a:t>인지 범위보다 작아야 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인식은 하나 전투는 아닌 상태</a:t>
            </a:r>
            <a:endParaRPr lang="en-US" altLang="ko-KR" sz="1200" baseline="0" dirty="0">
              <a:latin typeface="+mn-ea"/>
              <a:ea typeface="+mn-ea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chemeClr val="lt1"/>
                </a:solidFill>
                <a:effectLst/>
                <a:latin typeface="+mn-ea"/>
                <a:ea typeface="+mn-ea"/>
                <a:cs typeface="+mn-cs"/>
              </a:rPr>
              <a:t>*</a:t>
            </a:r>
            <a:r>
              <a:rPr lang="ko-KR" altLang="ko-KR" sz="1200" dirty="0">
                <a:solidFill>
                  <a:schemeClr val="lt1"/>
                </a:solidFill>
                <a:effectLst/>
                <a:latin typeface="+mn-ea"/>
                <a:ea typeface="+mn-ea"/>
                <a:cs typeface="+mn-cs"/>
              </a:rPr>
              <a:t>정령을 사용하면 전투</a:t>
            </a:r>
            <a:endParaRPr lang="en-US" altLang="ko-KR" sz="1200" baseline="0" dirty="0">
              <a:latin typeface="+mn-ea"/>
              <a:ea typeface="+mn-ea"/>
            </a:endParaRPr>
          </a:p>
        </p:txBody>
      </p:sp>
      <p:grpSp>
        <p:nvGrpSpPr>
          <p:cNvPr id="13" name="Google Shape;222;p5">
            <a:extLst>
              <a:ext uri="{FF2B5EF4-FFF2-40B4-BE49-F238E27FC236}">
                <a16:creationId xmlns:a16="http://schemas.microsoft.com/office/drawing/2014/main" id="{DF733A87-320E-4102-B10D-857A11C237AA}"/>
              </a:ext>
            </a:extLst>
          </p:cNvPr>
          <p:cNvGrpSpPr/>
          <p:nvPr/>
        </p:nvGrpSpPr>
        <p:grpSpPr>
          <a:xfrm>
            <a:off x="1101666" y="2310038"/>
            <a:ext cx="6647209" cy="3704745"/>
            <a:chOff x="1738754" y="3774959"/>
            <a:chExt cx="9095412" cy="6707346"/>
          </a:xfrm>
        </p:grpSpPr>
        <p:grpSp>
          <p:nvGrpSpPr>
            <p:cNvPr id="14" name="Google Shape;223;p5">
              <a:extLst>
                <a:ext uri="{FF2B5EF4-FFF2-40B4-BE49-F238E27FC236}">
                  <a16:creationId xmlns:a16="http://schemas.microsoft.com/office/drawing/2014/main" id="{8E6A362A-6639-4434-A752-0C6BA669A57D}"/>
                </a:ext>
              </a:extLst>
            </p:cNvPr>
            <p:cNvGrpSpPr/>
            <p:nvPr/>
          </p:nvGrpSpPr>
          <p:grpSpPr>
            <a:xfrm>
              <a:off x="1744032" y="3774959"/>
              <a:ext cx="9090134" cy="2843156"/>
              <a:chOff x="1744032" y="3774959"/>
              <a:chExt cx="9090134" cy="2843156"/>
            </a:xfrm>
          </p:grpSpPr>
          <p:grpSp>
            <p:nvGrpSpPr>
              <p:cNvPr id="40" name="Google Shape;224;p5">
                <a:extLst>
                  <a:ext uri="{FF2B5EF4-FFF2-40B4-BE49-F238E27FC236}">
                    <a16:creationId xmlns:a16="http://schemas.microsoft.com/office/drawing/2014/main" id="{E9DB7264-22CB-4124-9352-C6790A8D1E05}"/>
                  </a:ext>
                </a:extLst>
              </p:cNvPr>
              <p:cNvGrpSpPr/>
              <p:nvPr/>
            </p:nvGrpSpPr>
            <p:grpSpPr>
              <a:xfrm>
                <a:off x="1744032" y="3774959"/>
                <a:ext cx="8377213" cy="1537653"/>
                <a:chOff x="1744032" y="3774959"/>
                <a:chExt cx="8377213" cy="1537653"/>
              </a:xfrm>
            </p:grpSpPr>
            <p:sp>
              <p:nvSpPr>
                <p:cNvPr id="50" name="Google Shape;225;p5">
                  <a:extLst>
                    <a:ext uri="{FF2B5EF4-FFF2-40B4-BE49-F238E27FC236}">
                      <a16:creationId xmlns:a16="http://schemas.microsoft.com/office/drawing/2014/main" id="{939543F8-15C7-4912-B7FA-3A69AD66E22B}"/>
                    </a:ext>
                  </a:extLst>
                </p:cNvPr>
                <p:cNvSpPr/>
                <p:nvPr/>
              </p:nvSpPr>
              <p:spPr>
                <a:xfrm rot="-5400000">
                  <a:off x="163798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" name="Google Shape;226;p5">
                  <a:extLst>
                    <a:ext uri="{FF2B5EF4-FFF2-40B4-BE49-F238E27FC236}">
                      <a16:creationId xmlns:a16="http://schemas.microsoft.com/office/drawing/2014/main" id="{3B1A3F6D-922F-40B8-9D11-7041D88704AA}"/>
                    </a:ext>
                  </a:extLst>
                </p:cNvPr>
                <p:cNvSpPr/>
                <p:nvPr/>
              </p:nvSpPr>
              <p:spPr>
                <a:xfrm rot="-5400000">
                  <a:off x="304831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2" name="Google Shape;227;p5">
                  <a:extLst>
                    <a:ext uri="{FF2B5EF4-FFF2-40B4-BE49-F238E27FC236}">
                      <a16:creationId xmlns:a16="http://schemas.microsoft.com/office/drawing/2014/main" id="{F279AED2-7D9F-4F8A-A80B-4BAFD93EC53F}"/>
                    </a:ext>
                  </a:extLst>
                </p:cNvPr>
                <p:cNvSpPr/>
                <p:nvPr/>
              </p:nvSpPr>
              <p:spPr>
                <a:xfrm rot="-5400000">
                  <a:off x="445864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228;p5">
                  <a:extLst>
                    <a:ext uri="{FF2B5EF4-FFF2-40B4-BE49-F238E27FC236}">
                      <a16:creationId xmlns:a16="http://schemas.microsoft.com/office/drawing/2014/main" id="{929C4177-C4CB-437F-AA1A-41393DC46451}"/>
                    </a:ext>
                  </a:extLst>
                </p:cNvPr>
                <p:cNvSpPr txBox="1"/>
                <p:nvPr/>
              </p:nvSpPr>
              <p:spPr>
                <a:xfrm>
                  <a:off x="477036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4" name="Google Shape;229;p5">
                  <a:extLst>
                    <a:ext uri="{FF2B5EF4-FFF2-40B4-BE49-F238E27FC236}">
                      <a16:creationId xmlns:a16="http://schemas.microsoft.com/office/drawing/2014/main" id="{ABB137C5-5468-49E6-B59E-B73543740219}"/>
                    </a:ext>
                  </a:extLst>
                </p:cNvPr>
                <p:cNvSpPr/>
                <p:nvPr/>
              </p:nvSpPr>
              <p:spPr>
                <a:xfrm rot="-5400000">
                  <a:off x="5868979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230;p5">
                  <a:extLst>
                    <a:ext uri="{FF2B5EF4-FFF2-40B4-BE49-F238E27FC236}">
                      <a16:creationId xmlns:a16="http://schemas.microsoft.com/office/drawing/2014/main" id="{D651FC2A-A176-4F7B-884B-2F2639ABF078}"/>
                    </a:ext>
                  </a:extLst>
                </p:cNvPr>
                <p:cNvSpPr txBox="1"/>
                <p:nvPr/>
              </p:nvSpPr>
              <p:spPr>
                <a:xfrm>
                  <a:off x="618071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7" name="Google Shape;231;p5">
                  <a:extLst>
                    <a:ext uri="{FF2B5EF4-FFF2-40B4-BE49-F238E27FC236}">
                      <a16:creationId xmlns:a16="http://schemas.microsoft.com/office/drawing/2014/main" id="{2B7C9FF9-3904-40CF-9A81-5B5AD8B75380}"/>
                    </a:ext>
                  </a:extLst>
                </p:cNvPr>
                <p:cNvSpPr/>
                <p:nvPr/>
              </p:nvSpPr>
              <p:spPr>
                <a:xfrm rot="-5400000">
                  <a:off x="727930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8" name="Google Shape;232;p5">
                  <a:extLst>
                    <a:ext uri="{FF2B5EF4-FFF2-40B4-BE49-F238E27FC236}">
                      <a16:creationId xmlns:a16="http://schemas.microsoft.com/office/drawing/2014/main" id="{0475544F-CEE4-4470-A6A4-6D0BECB04716}"/>
                    </a:ext>
                  </a:extLst>
                </p:cNvPr>
                <p:cNvSpPr/>
                <p:nvPr/>
              </p:nvSpPr>
              <p:spPr>
                <a:xfrm rot="-5400000">
                  <a:off x="8689639" y="3881004"/>
                  <a:ext cx="1537650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1" name="Google Shape;233;p5">
                <a:extLst>
                  <a:ext uri="{FF2B5EF4-FFF2-40B4-BE49-F238E27FC236}">
                    <a16:creationId xmlns:a16="http://schemas.microsoft.com/office/drawing/2014/main" id="{9B5E2C67-6A46-41F3-8B77-A82F50E208D2}"/>
                  </a:ext>
                </a:extLst>
              </p:cNvPr>
              <p:cNvGrpSpPr/>
              <p:nvPr/>
            </p:nvGrpSpPr>
            <p:grpSpPr>
              <a:xfrm>
                <a:off x="2456956" y="5080465"/>
                <a:ext cx="8377210" cy="1537650"/>
                <a:chOff x="1744033" y="3809603"/>
                <a:chExt cx="8377210" cy="1537650"/>
              </a:xfrm>
            </p:grpSpPr>
            <p:sp>
              <p:nvSpPr>
                <p:cNvPr id="42" name="Google Shape;234;p5">
                  <a:extLst>
                    <a:ext uri="{FF2B5EF4-FFF2-40B4-BE49-F238E27FC236}">
                      <a16:creationId xmlns:a16="http://schemas.microsoft.com/office/drawing/2014/main" id="{EEAC6096-7A42-4CF6-AFFE-F154B2D22863}"/>
                    </a:ext>
                  </a:extLst>
                </p:cNvPr>
                <p:cNvSpPr/>
                <p:nvPr/>
              </p:nvSpPr>
              <p:spPr>
                <a:xfrm rot="-5400000">
                  <a:off x="163798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3" name="Google Shape;235;p5">
                  <a:extLst>
                    <a:ext uri="{FF2B5EF4-FFF2-40B4-BE49-F238E27FC236}">
                      <a16:creationId xmlns:a16="http://schemas.microsoft.com/office/drawing/2014/main" id="{B75559D3-14F5-49CE-B80E-FB7DDD01A0CD}"/>
                    </a:ext>
                  </a:extLst>
                </p:cNvPr>
                <p:cNvSpPr/>
                <p:nvPr/>
              </p:nvSpPr>
              <p:spPr>
                <a:xfrm rot="-5400000">
                  <a:off x="304831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36;p5">
                  <a:extLst>
                    <a:ext uri="{FF2B5EF4-FFF2-40B4-BE49-F238E27FC236}">
                      <a16:creationId xmlns:a16="http://schemas.microsoft.com/office/drawing/2014/main" id="{47D55AB6-CE5C-4E6A-9EE1-FB09AA8A0837}"/>
                    </a:ext>
                  </a:extLst>
                </p:cNvPr>
                <p:cNvSpPr txBox="1"/>
                <p:nvPr/>
              </p:nvSpPr>
              <p:spPr>
                <a:xfrm>
                  <a:off x="3360035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237;p5">
                  <a:extLst>
                    <a:ext uri="{FF2B5EF4-FFF2-40B4-BE49-F238E27FC236}">
                      <a16:creationId xmlns:a16="http://schemas.microsoft.com/office/drawing/2014/main" id="{ECB5F8CA-B006-4CBC-8C33-4835E74EA08C}"/>
                    </a:ext>
                  </a:extLst>
                </p:cNvPr>
                <p:cNvSpPr/>
                <p:nvPr/>
              </p:nvSpPr>
              <p:spPr>
                <a:xfrm rot="-5400000">
                  <a:off x="445864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" name="Google Shape;238;p5">
                  <a:extLst>
                    <a:ext uri="{FF2B5EF4-FFF2-40B4-BE49-F238E27FC236}">
                      <a16:creationId xmlns:a16="http://schemas.microsoft.com/office/drawing/2014/main" id="{28630FEE-0004-4085-A019-10A211245A67}"/>
                    </a:ext>
                  </a:extLst>
                </p:cNvPr>
                <p:cNvSpPr/>
                <p:nvPr/>
              </p:nvSpPr>
              <p:spPr>
                <a:xfrm rot="-5400000">
                  <a:off x="586897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7" name="Google Shape;239;p5">
                  <a:extLst>
                    <a:ext uri="{FF2B5EF4-FFF2-40B4-BE49-F238E27FC236}">
                      <a16:creationId xmlns:a16="http://schemas.microsoft.com/office/drawing/2014/main" id="{6C1EB633-815F-4155-8316-9CCA2920760F}"/>
                    </a:ext>
                  </a:extLst>
                </p:cNvPr>
                <p:cNvSpPr txBox="1"/>
                <p:nvPr/>
              </p:nvSpPr>
              <p:spPr>
                <a:xfrm>
                  <a:off x="6180710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8" name="Google Shape;240;p5">
                  <a:extLst>
                    <a:ext uri="{FF2B5EF4-FFF2-40B4-BE49-F238E27FC236}">
                      <a16:creationId xmlns:a16="http://schemas.microsoft.com/office/drawing/2014/main" id="{C07CBEFF-AC23-48EE-9AAC-1FA1D8A06680}"/>
                    </a:ext>
                  </a:extLst>
                </p:cNvPr>
                <p:cNvSpPr/>
                <p:nvPr/>
              </p:nvSpPr>
              <p:spPr>
                <a:xfrm rot="-5400000">
                  <a:off x="727930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9" name="Google Shape;241;p5">
                  <a:extLst>
                    <a:ext uri="{FF2B5EF4-FFF2-40B4-BE49-F238E27FC236}">
                      <a16:creationId xmlns:a16="http://schemas.microsoft.com/office/drawing/2014/main" id="{7B5E2799-9016-421C-90B2-8F7868573E65}"/>
                    </a:ext>
                  </a:extLst>
                </p:cNvPr>
                <p:cNvSpPr/>
                <p:nvPr/>
              </p:nvSpPr>
              <p:spPr>
                <a:xfrm rot="-5400000">
                  <a:off x="868963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5" name="Google Shape;242;p5">
              <a:extLst>
                <a:ext uri="{FF2B5EF4-FFF2-40B4-BE49-F238E27FC236}">
                  <a16:creationId xmlns:a16="http://schemas.microsoft.com/office/drawing/2014/main" id="{4AC07D8C-D0DB-4C25-866D-48F160CF4CBD}"/>
                </a:ext>
              </a:extLst>
            </p:cNvPr>
            <p:cNvGrpSpPr/>
            <p:nvPr/>
          </p:nvGrpSpPr>
          <p:grpSpPr>
            <a:xfrm>
              <a:off x="1738754" y="6372035"/>
              <a:ext cx="9090133" cy="2808510"/>
              <a:chOff x="1685758" y="3838742"/>
              <a:chExt cx="9090133" cy="2808510"/>
            </a:xfrm>
          </p:grpSpPr>
          <p:grpSp>
            <p:nvGrpSpPr>
              <p:cNvPr id="23" name="Google Shape;243;p5">
                <a:extLst>
                  <a:ext uri="{FF2B5EF4-FFF2-40B4-BE49-F238E27FC236}">
                    <a16:creationId xmlns:a16="http://schemas.microsoft.com/office/drawing/2014/main" id="{F0996B27-C44F-46C5-B28D-70D56FE32A2E}"/>
                  </a:ext>
                </a:extLst>
              </p:cNvPr>
              <p:cNvGrpSpPr/>
              <p:nvPr/>
            </p:nvGrpSpPr>
            <p:grpSpPr>
              <a:xfrm>
                <a:off x="1685758" y="3838742"/>
                <a:ext cx="8377211" cy="1537649"/>
                <a:chOff x="1685758" y="3838742"/>
                <a:chExt cx="8377211" cy="1537649"/>
              </a:xfrm>
            </p:grpSpPr>
            <p:sp>
              <p:nvSpPr>
                <p:cNvPr id="32" name="Google Shape;244;p5">
                  <a:extLst>
                    <a:ext uri="{FF2B5EF4-FFF2-40B4-BE49-F238E27FC236}">
                      <a16:creationId xmlns:a16="http://schemas.microsoft.com/office/drawing/2014/main" id="{DDF56EF9-DF75-4F42-ABE9-769413AE8D65}"/>
                    </a:ext>
                  </a:extLst>
                </p:cNvPr>
                <p:cNvSpPr/>
                <p:nvPr/>
              </p:nvSpPr>
              <p:spPr>
                <a:xfrm rot="-5400000">
                  <a:off x="1579715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3" name="Google Shape;245;p5">
                  <a:extLst>
                    <a:ext uri="{FF2B5EF4-FFF2-40B4-BE49-F238E27FC236}">
                      <a16:creationId xmlns:a16="http://schemas.microsoft.com/office/drawing/2014/main" id="{30F9EBDA-7D12-4358-BAA3-2AF5D9245942}"/>
                    </a:ext>
                  </a:extLst>
                </p:cNvPr>
                <p:cNvSpPr/>
                <p:nvPr/>
              </p:nvSpPr>
              <p:spPr>
                <a:xfrm rot="-5400000">
                  <a:off x="2990046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4" name="Google Shape;246;p5">
                  <a:extLst>
                    <a:ext uri="{FF2B5EF4-FFF2-40B4-BE49-F238E27FC236}">
                      <a16:creationId xmlns:a16="http://schemas.microsoft.com/office/drawing/2014/main" id="{2A2D70C6-90B9-4CB4-BA29-CAC6D31397A5}"/>
                    </a:ext>
                  </a:extLst>
                </p:cNvPr>
                <p:cNvSpPr/>
                <p:nvPr/>
              </p:nvSpPr>
              <p:spPr>
                <a:xfrm rot="-5400000">
                  <a:off x="4400377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47;p5">
                  <a:extLst>
                    <a:ext uri="{FF2B5EF4-FFF2-40B4-BE49-F238E27FC236}">
                      <a16:creationId xmlns:a16="http://schemas.microsoft.com/office/drawing/2014/main" id="{6F4412FE-E9B9-4A4D-A86F-0037ED32F361}"/>
                    </a:ext>
                  </a:extLst>
                </p:cNvPr>
                <p:cNvSpPr txBox="1"/>
                <p:nvPr/>
              </p:nvSpPr>
              <p:spPr>
                <a:xfrm>
                  <a:off x="4712108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" name="Google Shape;248;p5">
                  <a:extLst>
                    <a:ext uri="{FF2B5EF4-FFF2-40B4-BE49-F238E27FC236}">
                      <a16:creationId xmlns:a16="http://schemas.microsoft.com/office/drawing/2014/main" id="{7F5CFE63-EF5B-4071-8429-2AAB6B8B7581}"/>
                    </a:ext>
                  </a:extLst>
                </p:cNvPr>
                <p:cNvSpPr/>
                <p:nvPr/>
              </p:nvSpPr>
              <p:spPr>
                <a:xfrm rot="-5400000">
                  <a:off x="5810704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49;p5">
                  <a:extLst>
                    <a:ext uri="{FF2B5EF4-FFF2-40B4-BE49-F238E27FC236}">
                      <a16:creationId xmlns:a16="http://schemas.microsoft.com/office/drawing/2014/main" id="{B77F016E-4326-4ADB-9F60-AA8EB043AF96}"/>
                    </a:ext>
                  </a:extLst>
                </p:cNvPr>
                <p:cNvSpPr txBox="1"/>
                <p:nvPr/>
              </p:nvSpPr>
              <p:spPr>
                <a:xfrm>
                  <a:off x="6122433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250;p5">
                  <a:extLst>
                    <a:ext uri="{FF2B5EF4-FFF2-40B4-BE49-F238E27FC236}">
                      <a16:creationId xmlns:a16="http://schemas.microsoft.com/office/drawing/2014/main" id="{E6FE6F3F-4FA4-4563-A3E1-C0F66B51DE60}"/>
                    </a:ext>
                  </a:extLst>
                </p:cNvPr>
                <p:cNvSpPr/>
                <p:nvPr/>
              </p:nvSpPr>
              <p:spPr>
                <a:xfrm rot="-5400000">
                  <a:off x="7221038" y="3944785"/>
                  <a:ext cx="1537646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9" name="Google Shape;251;p5">
                  <a:extLst>
                    <a:ext uri="{FF2B5EF4-FFF2-40B4-BE49-F238E27FC236}">
                      <a16:creationId xmlns:a16="http://schemas.microsoft.com/office/drawing/2014/main" id="{20779659-A168-40EB-B881-47EB493F0382}"/>
                    </a:ext>
                  </a:extLst>
                </p:cNvPr>
                <p:cNvSpPr/>
                <p:nvPr/>
              </p:nvSpPr>
              <p:spPr>
                <a:xfrm rot="-5400000">
                  <a:off x="8631365" y="3944787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4" name="Google Shape;252;p5">
                <a:extLst>
                  <a:ext uri="{FF2B5EF4-FFF2-40B4-BE49-F238E27FC236}">
                    <a16:creationId xmlns:a16="http://schemas.microsoft.com/office/drawing/2014/main" id="{64473F5B-4590-4589-9950-6EF6B86AE2C5}"/>
                  </a:ext>
                </a:extLst>
              </p:cNvPr>
              <p:cNvGrpSpPr/>
              <p:nvPr/>
            </p:nvGrpSpPr>
            <p:grpSpPr>
              <a:xfrm>
                <a:off x="2398687" y="5109603"/>
                <a:ext cx="8377204" cy="1537649"/>
                <a:chOff x="1685764" y="3838740"/>
                <a:chExt cx="8377204" cy="1537649"/>
              </a:xfrm>
            </p:grpSpPr>
            <p:sp>
              <p:nvSpPr>
                <p:cNvPr id="25" name="Google Shape;253;p5">
                  <a:extLst>
                    <a:ext uri="{FF2B5EF4-FFF2-40B4-BE49-F238E27FC236}">
                      <a16:creationId xmlns:a16="http://schemas.microsoft.com/office/drawing/2014/main" id="{80894CCC-4639-4059-B4EA-49BB60527D29}"/>
                    </a:ext>
                  </a:extLst>
                </p:cNvPr>
                <p:cNvSpPr/>
                <p:nvPr/>
              </p:nvSpPr>
              <p:spPr>
                <a:xfrm rot="-5400000">
                  <a:off x="1579719" y="3944785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254;p5">
                  <a:extLst>
                    <a:ext uri="{FF2B5EF4-FFF2-40B4-BE49-F238E27FC236}">
                      <a16:creationId xmlns:a16="http://schemas.microsoft.com/office/drawing/2014/main" id="{CC6BE0D9-0F7E-4CEE-8ADE-641A2B8BA585}"/>
                    </a:ext>
                  </a:extLst>
                </p:cNvPr>
                <p:cNvSpPr/>
                <p:nvPr/>
              </p:nvSpPr>
              <p:spPr>
                <a:xfrm rot="-5400000">
                  <a:off x="2990048" y="3944783"/>
                  <a:ext cx="1537646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255;p5">
                  <a:extLst>
                    <a:ext uri="{FF2B5EF4-FFF2-40B4-BE49-F238E27FC236}">
                      <a16:creationId xmlns:a16="http://schemas.microsoft.com/office/drawing/2014/main" id="{EB5807E3-0DBA-49E7-B0E7-3CDFF428FAA4}"/>
                    </a:ext>
                  </a:extLst>
                </p:cNvPr>
                <p:cNvSpPr/>
                <p:nvPr/>
              </p:nvSpPr>
              <p:spPr>
                <a:xfrm rot="-5400000">
                  <a:off x="4400378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256;p5">
                  <a:extLst>
                    <a:ext uri="{FF2B5EF4-FFF2-40B4-BE49-F238E27FC236}">
                      <a16:creationId xmlns:a16="http://schemas.microsoft.com/office/drawing/2014/main" id="{FBF41069-FFCA-4875-9ED6-AEDBE7ABBE22}"/>
                    </a:ext>
                  </a:extLst>
                </p:cNvPr>
                <p:cNvSpPr/>
                <p:nvPr/>
              </p:nvSpPr>
              <p:spPr>
                <a:xfrm rot="-5400000">
                  <a:off x="581070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9" name="Google Shape;257;p5">
                  <a:extLst>
                    <a:ext uri="{FF2B5EF4-FFF2-40B4-BE49-F238E27FC236}">
                      <a16:creationId xmlns:a16="http://schemas.microsoft.com/office/drawing/2014/main" id="{68722AA1-70B6-4111-93A8-1DAFEE187FA1}"/>
                    </a:ext>
                  </a:extLst>
                </p:cNvPr>
                <p:cNvSpPr/>
                <p:nvPr/>
              </p:nvSpPr>
              <p:spPr>
                <a:xfrm rot="-5400000">
                  <a:off x="7221037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" name="Google Shape;258;p5">
                  <a:extLst>
                    <a:ext uri="{FF2B5EF4-FFF2-40B4-BE49-F238E27FC236}">
                      <a16:creationId xmlns:a16="http://schemas.microsoft.com/office/drawing/2014/main" id="{273B0725-298A-4328-8FB2-7C06B4A8DE32}"/>
                    </a:ext>
                  </a:extLst>
                </p:cNvPr>
                <p:cNvSpPr/>
                <p:nvPr/>
              </p:nvSpPr>
              <p:spPr>
                <a:xfrm rot="-5400000">
                  <a:off x="863136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6" name="Google Shape;259;p5">
              <a:extLst>
                <a:ext uri="{FF2B5EF4-FFF2-40B4-BE49-F238E27FC236}">
                  <a16:creationId xmlns:a16="http://schemas.microsoft.com/office/drawing/2014/main" id="{8502A773-1CFE-485D-9E1E-491E8C2A30AF}"/>
                </a:ext>
              </a:extLst>
            </p:cNvPr>
            <p:cNvGrpSpPr/>
            <p:nvPr/>
          </p:nvGrpSpPr>
          <p:grpSpPr>
            <a:xfrm>
              <a:off x="1738755" y="8944652"/>
              <a:ext cx="8377213" cy="1537653"/>
              <a:chOff x="1685759" y="3873382"/>
              <a:chExt cx="8377213" cy="1537653"/>
            </a:xfrm>
          </p:grpSpPr>
          <p:sp>
            <p:nvSpPr>
              <p:cNvPr id="17" name="Google Shape;260;p5">
                <a:extLst>
                  <a:ext uri="{FF2B5EF4-FFF2-40B4-BE49-F238E27FC236}">
                    <a16:creationId xmlns:a16="http://schemas.microsoft.com/office/drawing/2014/main" id="{B7E111D1-6830-459B-A81F-B6AFB22A6947}"/>
                  </a:ext>
                </a:extLst>
              </p:cNvPr>
              <p:cNvSpPr/>
              <p:nvPr/>
            </p:nvSpPr>
            <p:spPr>
              <a:xfrm rot="-5400000">
                <a:off x="1579717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8" name="Google Shape;261;p5">
                <a:extLst>
                  <a:ext uri="{FF2B5EF4-FFF2-40B4-BE49-F238E27FC236}">
                    <a16:creationId xmlns:a16="http://schemas.microsoft.com/office/drawing/2014/main" id="{61F1BC2B-3B20-47C6-9DB3-C5B66EBB280E}"/>
                  </a:ext>
                </a:extLst>
              </p:cNvPr>
              <p:cNvSpPr/>
              <p:nvPr/>
            </p:nvSpPr>
            <p:spPr>
              <a:xfrm rot="-5400000">
                <a:off x="2990043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" name="Google Shape;262;p5">
                <a:extLst>
                  <a:ext uri="{FF2B5EF4-FFF2-40B4-BE49-F238E27FC236}">
                    <a16:creationId xmlns:a16="http://schemas.microsoft.com/office/drawing/2014/main" id="{6C8ADEF5-0DDB-4F87-AD66-3EF3CA8FEE94}"/>
                  </a:ext>
                </a:extLst>
              </p:cNvPr>
              <p:cNvSpPr/>
              <p:nvPr/>
            </p:nvSpPr>
            <p:spPr>
              <a:xfrm rot="-5400000">
                <a:off x="4400380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" name="Google Shape;263;p5">
                <a:extLst>
                  <a:ext uri="{FF2B5EF4-FFF2-40B4-BE49-F238E27FC236}">
                    <a16:creationId xmlns:a16="http://schemas.microsoft.com/office/drawing/2014/main" id="{449C1977-56DF-468A-998F-5D476388D0F9}"/>
                  </a:ext>
                </a:extLst>
              </p:cNvPr>
              <p:cNvSpPr/>
              <p:nvPr/>
            </p:nvSpPr>
            <p:spPr>
              <a:xfrm rot="-5400000">
                <a:off x="5810710" y="3979431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1" name="Google Shape;264;p5">
                <a:extLst>
                  <a:ext uri="{FF2B5EF4-FFF2-40B4-BE49-F238E27FC236}">
                    <a16:creationId xmlns:a16="http://schemas.microsoft.com/office/drawing/2014/main" id="{E2C3AB1E-C611-467F-A3D7-971382FA9B13}"/>
                  </a:ext>
                </a:extLst>
              </p:cNvPr>
              <p:cNvSpPr/>
              <p:nvPr/>
            </p:nvSpPr>
            <p:spPr>
              <a:xfrm rot="-5400000">
                <a:off x="7221039" y="3979425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265;p5">
                <a:extLst>
                  <a:ext uri="{FF2B5EF4-FFF2-40B4-BE49-F238E27FC236}">
                    <a16:creationId xmlns:a16="http://schemas.microsoft.com/office/drawing/2014/main" id="{73136191-6D72-4D07-8315-AA8294F0441A}"/>
                  </a:ext>
                </a:extLst>
              </p:cNvPr>
              <p:cNvSpPr/>
              <p:nvPr/>
            </p:nvSpPr>
            <p:spPr>
              <a:xfrm rot="-5400000">
                <a:off x="8631367" y="3979427"/>
                <a:ext cx="1537649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59" name="타원 58">
            <a:extLst>
              <a:ext uri="{FF2B5EF4-FFF2-40B4-BE49-F238E27FC236}">
                <a16:creationId xmlns:a16="http://schemas.microsoft.com/office/drawing/2014/main" id="{D0C7B408-78D3-4073-BFD0-1DE9C5B91E02}"/>
              </a:ext>
            </a:extLst>
          </p:cNvPr>
          <p:cNvSpPr/>
          <p:nvPr/>
        </p:nvSpPr>
        <p:spPr>
          <a:xfrm>
            <a:off x="2970104" y="2369733"/>
            <a:ext cx="2414626" cy="2027515"/>
          </a:xfrm>
          <a:prstGeom prst="ellipse">
            <a:avLst/>
          </a:prstGeom>
          <a:solidFill>
            <a:srgbClr val="FFF2CC">
              <a:alpha val="80000"/>
            </a:srgbClr>
          </a:solidFill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321F547-0940-4048-BF0B-716F971C1EDA}"/>
              </a:ext>
            </a:extLst>
          </p:cNvPr>
          <p:cNvSpPr txBox="1"/>
          <p:nvPr/>
        </p:nvSpPr>
        <p:spPr>
          <a:xfrm>
            <a:off x="3557040" y="2898836"/>
            <a:ext cx="2747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+mn-ea"/>
              </a:rPr>
              <a:t>SRange</a:t>
            </a:r>
            <a:endParaRPr lang="en-US" altLang="ko-KR" sz="1200" b="1" dirty="0">
              <a:latin typeface="+mn-ea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09F16C3B-DDCF-4C3F-B5C9-AFCF353DE228}"/>
              </a:ext>
            </a:extLst>
          </p:cNvPr>
          <p:cNvCxnSpPr>
            <a:cxnSpLocks/>
            <a:endCxn id="59" idx="6"/>
          </p:cNvCxnSpPr>
          <p:nvPr/>
        </p:nvCxnSpPr>
        <p:spPr>
          <a:xfrm flipV="1">
            <a:off x="4425271" y="3383491"/>
            <a:ext cx="959459" cy="1989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그림 61">
            <a:extLst>
              <a:ext uri="{FF2B5EF4-FFF2-40B4-BE49-F238E27FC236}">
                <a16:creationId xmlns:a16="http://schemas.microsoft.com/office/drawing/2014/main" id="{B6CF988E-0FDC-45AC-AE29-A91246C62D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50" y="2790176"/>
            <a:ext cx="960931" cy="960931"/>
          </a:xfrm>
          <a:prstGeom prst="rect">
            <a:avLst/>
          </a:prstGeom>
        </p:spPr>
      </p:pic>
      <p:sp>
        <p:nvSpPr>
          <p:cNvPr id="63" name="원호 62">
            <a:extLst>
              <a:ext uri="{FF2B5EF4-FFF2-40B4-BE49-F238E27FC236}">
                <a16:creationId xmlns:a16="http://schemas.microsoft.com/office/drawing/2014/main" id="{BA4B545E-5069-40CD-A683-427BF6371C7A}"/>
              </a:ext>
            </a:extLst>
          </p:cNvPr>
          <p:cNvSpPr/>
          <p:nvPr/>
        </p:nvSpPr>
        <p:spPr>
          <a:xfrm rot="19351707">
            <a:off x="4069391" y="3264357"/>
            <a:ext cx="1504899" cy="1068989"/>
          </a:xfrm>
          <a:prstGeom prst="arc">
            <a:avLst>
              <a:gd name="adj1" fmla="val 16124710"/>
              <a:gd name="adj2" fmla="val 21466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8500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전투 범위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6555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baseline="0" dirty="0">
                <a:latin typeface="+mn-ea"/>
                <a:ea typeface="+mn-ea"/>
              </a:rPr>
              <a:t>전투 범위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 보스 몬스터가 전투에 들어가는 범위</a:t>
            </a:r>
            <a:endParaRPr lang="en-US" altLang="ko-KR" sz="1200" baseline="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</a:t>
            </a:r>
            <a:r>
              <a:rPr lang="en-US" altLang="ko-KR" sz="1200" baseline="0" dirty="0">
                <a:latin typeface="+mn-ea"/>
                <a:ea typeface="+mn-ea"/>
              </a:rPr>
              <a:t>*</a:t>
            </a:r>
            <a:r>
              <a:rPr lang="ko-KR" altLang="en-US" sz="1200" baseline="0" dirty="0">
                <a:latin typeface="+mn-ea"/>
                <a:ea typeface="+mn-ea"/>
              </a:rPr>
              <a:t>추격</a:t>
            </a:r>
            <a:r>
              <a:rPr lang="en-US" altLang="ko-KR" sz="1200" baseline="0" dirty="0">
                <a:latin typeface="+mn-ea"/>
                <a:ea typeface="+mn-ea"/>
              </a:rPr>
              <a:t>, </a:t>
            </a:r>
            <a:r>
              <a:rPr lang="ko-KR" altLang="en-US" sz="1200" baseline="0" dirty="0">
                <a:latin typeface="+mn-ea"/>
                <a:ea typeface="+mn-ea"/>
              </a:rPr>
              <a:t>전투범위는 없을 수 있다</a:t>
            </a:r>
            <a:r>
              <a:rPr lang="en-US" altLang="ko-KR" sz="1200" baseline="0" dirty="0">
                <a:latin typeface="+mn-ea"/>
                <a:ea typeface="+mn-ea"/>
              </a:rPr>
              <a:t>. </a:t>
            </a:r>
            <a:r>
              <a:rPr lang="ko-KR" altLang="en-US" sz="1200" baseline="0" dirty="0">
                <a:latin typeface="+mn-ea"/>
                <a:ea typeface="+mn-ea"/>
              </a:rPr>
              <a:t>단 범위가 </a:t>
            </a:r>
            <a:r>
              <a:rPr lang="en-US" altLang="ko-KR" sz="1200" baseline="0" dirty="0">
                <a:latin typeface="+mn-ea"/>
                <a:ea typeface="+mn-ea"/>
              </a:rPr>
              <a:t>0</a:t>
            </a:r>
            <a:r>
              <a:rPr lang="ko-KR" altLang="en-US" sz="1200" baseline="0" dirty="0">
                <a:latin typeface="+mn-ea"/>
                <a:ea typeface="+mn-ea"/>
              </a:rPr>
              <a:t>일 경우에도 상태는 조건부로 넘어갈 수 있다</a:t>
            </a:r>
            <a:r>
              <a:rPr lang="en-US" altLang="ko-KR" sz="1200" baseline="0" dirty="0">
                <a:latin typeface="+mn-ea"/>
                <a:ea typeface="+mn-ea"/>
              </a:rPr>
              <a:t>.</a:t>
            </a:r>
            <a:r>
              <a:rPr lang="ko-KR" altLang="en-US" sz="1200" baseline="0" dirty="0">
                <a:latin typeface="+mn-ea"/>
                <a:ea typeface="+mn-ea"/>
              </a:rPr>
              <a:t> </a:t>
            </a:r>
            <a:endParaRPr lang="en-US" altLang="ko-KR" sz="1200" baseline="0" dirty="0">
              <a:latin typeface="+mn-ea"/>
              <a:ea typeface="+mn-ea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99A7096B-5B3E-483F-91EC-5D575D5C5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006481"/>
              </p:ext>
            </p:extLst>
          </p:nvPr>
        </p:nvGraphicFramePr>
        <p:xfrm>
          <a:off x="465670" y="1639186"/>
          <a:ext cx="7919203" cy="475298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9192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4294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전투 범위</a:t>
                      </a: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1004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4" name="Google Shape;97;p2">
            <a:extLst>
              <a:ext uri="{FF2B5EF4-FFF2-40B4-BE49-F238E27FC236}">
                <a16:creationId xmlns:a16="http://schemas.microsoft.com/office/drawing/2014/main" id="{24E12A79-9791-444A-844A-F41B23A9690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5" name="Google Shape;222;p5">
            <a:extLst>
              <a:ext uri="{FF2B5EF4-FFF2-40B4-BE49-F238E27FC236}">
                <a16:creationId xmlns:a16="http://schemas.microsoft.com/office/drawing/2014/main" id="{7A92F21C-523C-432D-BB9F-42F01F6EA29D}"/>
              </a:ext>
            </a:extLst>
          </p:cNvPr>
          <p:cNvGrpSpPr/>
          <p:nvPr/>
        </p:nvGrpSpPr>
        <p:grpSpPr>
          <a:xfrm>
            <a:off x="1101666" y="2310038"/>
            <a:ext cx="6647209" cy="3704745"/>
            <a:chOff x="1738754" y="3774959"/>
            <a:chExt cx="9095412" cy="6707346"/>
          </a:xfrm>
        </p:grpSpPr>
        <p:grpSp>
          <p:nvGrpSpPr>
            <p:cNvPr id="16" name="Google Shape;223;p5">
              <a:extLst>
                <a:ext uri="{FF2B5EF4-FFF2-40B4-BE49-F238E27FC236}">
                  <a16:creationId xmlns:a16="http://schemas.microsoft.com/office/drawing/2014/main" id="{83C23900-31C6-486D-945E-EAF42F227A4E}"/>
                </a:ext>
              </a:extLst>
            </p:cNvPr>
            <p:cNvGrpSpPr/>
            <p:nvPr/>
          </p:nvGrpSpPr>
          <p:grpSpPr>
            <a:xfrm>
              <a:off x="1744032" y="3774959"/>
              <a:ext cx="9090134" cy="2843156"/>
              <a:chOff x="1744032" y="3774959"/>
              <a:chExt cx="9090134" cy="2843156"/>
            </a:xfrm>
          </p:grpSpPr>
          <p:grpSp>
            <p:nvGrpSpPr>
              <p:cNvPr id="42" name="Google Shape;224;p5">
                <a:extLst>
                  <a:ext uri="{FF2B5EF4-FFF2-40B4-BE49-F238E27FC236}">
                    <a16:creationId xmlns:a16="http://schemas.microsoft.com/office/drawing/2014/main" id="{E031D853-20CE-4ABF-A099-F24627C35B0E}"/>
                  </a:ext>
                </a:extLst>
              </p:cNvPr>
              <p:cNvGrpSpPr/>
              <p:nvPr/>
            </p:nvGrpSpPr>
            <p:grpSpPr>
              <a:xfrm>
                <a:off x="1744032" y="3774959"/>
                <a:ext cx="8377213" cy="1537653"/>
                <a:chOff x="1744032" y="3774959"/>
                <a:chExt cx="8377213" cy="1537653"/>
              </a:xfrm>
            </p:grpSpPr>
            <p:sp>
              <p:nvSpPr>
                <p:cNvPr id="52" name="Google Shape;225;p5">
                  <a:extLst>
                    <a:ext uri="{FF2B5EF4-FFF2-40B4-BE49-F238E27FC236}">
                      <a16:creationId xmlns:a16="http://schemas.microsoft.com/office/drawing/2014/main" id="{27C33E75-1D5C-448A-9C2B-BA5CEAEAB19C}"/>
                    </a:ext>
                  </a:extLst>
                </p:cNvPr>
                <p:cNvSpPr/>
                <p:nvPr/>
              </p:nvSpPr>
              <p:spPr>
                <a:xfrm rot="-5400000">
                  <a:off x="163798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3" name="Google Shape;226;p5">
                  <a:extLst>
                    <a:ext uri="{FF2B5EF4-FFF2-40B4-BE49-F238E27FC236}">
                      <a16:creationId xmlns:a16="http://schemas.microsoft.com/office/drawing/2014/main" id="{A4C3DE33-559F-44A8-B8E6-BBCBE9C6DA2B}"/>
                    </a:ext>
                  </a:extLst>
                </p:cNvPr>
                <p:cNvSpPr/>
                <p:nvPr/>
              </p:nvSpPr>
              <p:spPr>
                <a:xfrm rot="-5400000">
                  <a:off x="304831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4" name="Google Shape;227;p5">
                  <a:extLst>
                    <a:ext uri="{FF2B5EF4-FFF2-40B4-BE49-F238E27FC236}">
                      <a16:creationId xmlns:a16="http://schemas.microsoft.com/office/drawing/2014/main" id="{57786E25-3C27-4FC1-A4ED-DBD9D8F91EEE}"/>
                    </a:ext>
                  </a:extLst>
                </p:cNvPr>
                <p:cNvSpPr/>
                <p:nvPr/>
              </p:nvSpPr>
              <p:spPr>
                <a:xfrm rot="-5400000">
                  <a:off x="445864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5" name="Google Shape;228;p5">
                  <a:extLst>
                    <a:ext uri="{FF2B5EF4-FFF2-40B4-BE49-F238E27FC236}">
                      <a16:creationId xmlns:a16="http://schemas.microsoft.com/office/drawing/2014/main" id="{C9184864-21E9-4649-ADD2-CA93292EACDF}"/>
                    </a:ext>
                  </a:extLst>
                </p:cNvPr>
                <p:cNvSpPr txBox="1"/>
                <p:nvPr/>
              </p:nvSpPr>
              <p:spPr>
                <a:xfrm>
                  <a:off x="477036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7" name="Google Shape;229;p5">
                  <a:extLst>
                    <a:ext uri="{FF2B5EF4-FFF2-40B4-BE49-F238E27FC236}">
                      <a16:creationId xmlns:a16="http://schemas.microsoft.com/office/drawing/2014/main" id="{F601A3A2-F6DA-4FF1-B6B8-2068A0D043A3}"/>
                    </a:ext>
                  </a:extLst>
                </p:cNvPr>
                <p:cNvSpPr/>
                <p:nvPr/>
              </p:nvSpPr>
              <p:spPr>
                <a:xfrm rot="-5400000">
                  <a:off x="5868979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230;p5">
                  <a:extLst>
                    <a:ext uri="{FF2B5EF4-FFF2-40B4-BE49-F238E27FC236}">
                      <a16:creationId xmlns:a16="http://schemas.microsoft.com/office/drawing/2014/main" id="{E83A1B71-D1E9-4CF2-BD17-53F72F2B33D9}"/>
                    </a:ext>
                  </a:extLst>
                </p:cNvPr>
                <p:cNvSpPr txBox="1"/>
                <p:nvPr/>
              </p:nvSpPr>
              <p:spPr>
                <a:xfrm>
                  <a:off x="618071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" name="Google Shape;231;p5">
                  <a:extLst>
                    <a:ext uri="{FF2B5EF4-FFF2-40B4-BE49-F238E27FC236}">
                      <a16:creationId xmlns:a16="http://schemas.microsoft.com/office/drawing/2014/main" id="{D6EBA733-B2EE-4EA8-8CA5-C3D4ADC793A6}"/>
                    </a:ext>
                  </a:extLst>
                </p:cNvPr>
                <p:cNvSpPr/>
                <p:nvPr/>
              </p:nvSpPr>
              <p:spPr>
                <a:xfrm rot="-5400000">
                  <a:off x="727930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" name="Google Shape;232;p5">
                  <a:extLst>
                    <a:ext uri="{FF2B5EF4-FFF2-40B4-BE49-F238E27FC236}">
                      <a16:creationId xmlns:a16="http://schemas.microsoft.com/office/drawing/2014/main" id="{BB8F30BD-8A33-44EB-9F1C-A72BAA34C7CF}"/>
                    </a:ext>
                  </a:extLst>
                </p:cNvPr>
                <p:cNvSpPr/>
                <p:nvPr/>
              </p:nvSpPr>
              <p:spPr>
                <a:xfrm rot="-5400000">
                  <a:off x="8689639" y="3881004"/>
                  <a:ext cx="1537650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3" name="Google Shape;233;p5">
                <a:extLst>
                  <a:ext uri="{FF2B5EF4-FFF2-40B4-BE49-F238E27FC236}">
                    <a16:creationId xmlns:a16="http://schemas.microsoft.com/office/drawing/2014/main" id="{E19B41C7-C611-49E4-830F-DECF89012E75}"/>
                  </a:ext>
                </a:extLst>
              </p:cNvPr>
              <p:cNvGrpSpPr/>
              <p:nvPr/>
            </p:nvGrpSpPr>
            <p:grpSpPr>
              <a:xfrm>
                <a:off x="2456956" y="5080465"/>
                <a:ext cx="8377210" cy="1537650"/>
                <a:chOff x="1744033" y="3809603"/>
                <a:chExt cx="8377210" cy="1537650"/>
              </a:xfrm>
            </p:grpSpPr>
            <p:sp>
              <p:nvSpPr>
                <p:cNvPr id="44" name="Google Shape;234;p5">
                  <a:extLst>
                    <a:ext uri="{FF2B5EF4-FFF2-40B4-BE49-F238E27FC236}">
                      <a16:creationId xmlns:a16="http://schemas.microsoft.com/office/drawing/2014/main" id="{70D57E27-14E1-46A7-B2C0-6738832AF18E}"/>
                    </a:ext>
                  </a:extLst>
                </p:cNvPr>
                <p:cNvSpPr/>
                <p:nvPr/>
              </p:nvSpPr>
              <p:spPr>
                <a:xfrm rot="-5400000">
                  <a:off x="163798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235;p5">
                  <a:extLst>
                    <a:ext uri="{FF2B5EF4-FFF2-40B4-BE49-F238E27FC236}">
                      <a16:creationId xmlns:a16="http://schemas.microsoft.com/office/drawing/2014/main" id="{68AB81C2-E095-4C8B-9E68-D1B32FC2D9BB}"/>
                    </a:ext>
                  </a:extLst>
                </p:cNvPr>
                <p:cNvSpPr/>
                <p:nvPr/>
              </p:nvSpPr>
              <p:spPr>
                <a:xfrm rot="-5400000">
                  <a:off x="304831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36;p5">
                  <a:extLst>
                    <a:ext uri="{FF2B5EF4-FFF2-40B4-BE49-F238E27FC236}">
                      <a16:creationId xmlns:a16="http://schemas.microsoft.com/office/drawing/2014/main" id="{883948D6-AC34-4884-BF96-920E649928EE}"/>
                    </a:ext>
                  </a:extLst>
                </p:cNvPr>
                <p:cNvSpPr txBox="1"/>
                <p:nvPr/>
              </p:nvSpPr>
              <p:spPr>
                <a:xfrm>
                  <a:off x="3360035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" name="Google Shape;237;p5">
                  <a:extLst>
                    <a:ext uri="{FF2B5EF4-FFF2-40B4-BE49-F238E27FC236}">
                      <a16:creationId xmlns:a16="http://schemas.microsoft.com/office/drawing/2014/main" id="{F5666A69-18EC-4BB8-A6E3-4B4D6EBE09DD}"/>
                    </a:ext>
                  </a:extLst>
                </p:cNvPr>
                <p:cNvSpPr/>
                <p:nvPr/>
              </p:nvSpPr>
              <p:spPr>
                <a:xfrm rot="-5400000">
                  <a:off x="445864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8" name="Google Shape;238;p5">
                  <a:extLst>
                    <a:ext uri="{FF2B5EF4-FFF2-40B4-BE49-F238E27FC236}">
                      <a16:creationId xmlns:a16="http://schemas.microsoft.com/office/drawing/2014/main" id="{11EA91B9-564C-48DF-9AE2-6242C69759CF}"/>
                    </a:ext>
                  </a:extLst>
                </p:cNvPr>
                <p:cNvSpPr/>
                <p:nvPr/>
              </p:nvSpPr>
              <p:spPr>
                <a:xfrm rot="-5400000">
                  <a:off x="586897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9" name="Google Shape;239;p5">
                  <a:extLst>
                    <a:ext uri="{FF2B5EF4-FFF2-40B4-BE49-F238E27FC236}">
                      <a16:creationId xmlns:a16="http://schemas.microsoft.com/office/drawing/2014/main" id="{27B3B0AB-4A19-4489-A081-0243EF32529B}"/>
                    </a:ext>
                  </a:extLst>
                </p:cNvPr>
                <p:cNvSpPr txBox="1"/>
                <p:nvPr/>
              </p:nvSpPr>
              <p:spPr>
                <a:xfrm>
                  <a:off x="6180710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" name="Google Shape;240;p5">
                  <a:extLst>
                    <a:ext uri="{FF2B5EF4-FFF2-40B4-BE49-F238E27FC236}">
                      <a16:creationId xmlns:a16="http://schemas.microsoft.com/office/drawing/2014/main" id="{52573CCC-FCF5-4874-9BC8-49F5BC9E51F2}"/>
                    </a:ext>
                  </a:extLst>
                </p:cNvPr>
                <p:cNvSpPr/>
                <p:nvPr/>
              </p:nvSpPr>
              <p:spPr>
                <a:xfrm rot="-5400000">
                  <a:off x="727930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" name="Google Shape;241;p5">
                  <a:extLst>
                    <a:ext uri="{FF2B5EF4-FFF2-40B4-BE49-F238E27FC236}">
                      <a16:creationId xmlns:a16="http://schemas.microsoft.com/office/drawing/2014/main" id="{25139461-7CEB-4CC9-A92D-AEE1245D1FD0}"/>
                    </a:ext>
                  </a:extLst>
                </p:cNvPr>
                <p:cNvSpPr/>
                <p:nvPr/>
              </p:nvSpPr>
              <p:spPr>
                <a:xfrm rot="-5400000">
                  <a:off x="868963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7" name="Google Shape;242;p5">
              <a:extLst>
                <a:ext uri="{FF2B5EF4-FFF2-40B4-BE49-F238E27FC236}">
                  <a16:creationId xmlns:a16="http://schemas.microsoft.com/office/drawing/2014/main" id="{B05133D8-672E-4A2C-97C2-57D6DBA9D486}"/>
                </a:ext>
              </a:extLst>
            </p:cNvPr>
            <p:cNvGrpSpPr/>
            <p:nvPr/>
          </p:nvGrpSpPr>
          <p:grpSpPr>
            <a:xfrm>
              <a:off x="1738754" y="6372035"/>
              <a:ext cx="9090133" cy="2808510"/>
              <a:chOff x="1685758" y="3838742"/>
              <a:chExt cx="9090133" cy="2808510"/>
            </a:xfrm>
          </p:grpSpPr>
          <p:grpSp>
            <p:nvGrpSpPr>
              <p:cNvPr id="25" name="Google Shape;243;p5">
                <a:extLst>
                  <a:ext uri="{FF2B5EF4-FFF2-40B4-BE49-F238E27FC236}">
                    <a16:creationId xmlns:a16="http://schemas.microsoft.com/office/drawing/2014/main" id="{90E5E06F-E3A7-4CEA-A339-DA2F87F1AFE0}"/>
                  </a:ext>
                </a:extLst>
              </p:cNvPr>
              <p:cNvGrpSpPr/>
              <p:nvPr/>
            </p:nvGrpSpPr>
            <p:grpSpPr>
              <a:xfrm>
                <a:off x="1685758" y="3838742"/>
                <a:ext cx="8377211" cy="1537649"/>
                <a:chOff x="1685758" y="3838742"/>
                <a:chExt cx="8377211" cy="1537649"/>
              </a:xfrm>
            </p:grpSpPr>
            <p:sp>
              <p:nvSpPr>
                <p:cNvPr id="34" name="Google Shape;244;p5">
                  <a:extLst>
                    <a:ext uri="{FF2B5EF4-FFF2-40B4-BE49-F238E27FC236}">
                      <a16:creationId xmlns:a16="http://schemas.microsoft.com/office/drawing/2014/main" id="{5CD2CF95-4E4C-4919-9915-A934A040280C}"/>
                    </a:ext>
                  </a:extLst>
                </p:cNvPr>
                <p:cNvSpPr/>
                <p:nvPr/>
              </p:nvSpPr>
              <p:spPr>
                <a:xfrm rot="-5400000">
                  <a:off x="1579715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" name="Google Shape;245;p5">
                  <a:extLst>
                    <a:ext uri="{FF2B5EF4-FFF2-40B4-BE49-F238E27FC236}">
                      <a16:creationId xmlns:a16="http://schemas.microsoft.com/office/drawing/2014/main" id="{F3EEE7F1-8AAB-4570-A0F6-7D548743BA70}"/>
                    </a:ext>
                  </a:extLst>
                </p:cNvPr>
                <p:cNvSpPr/>
                <p:nvPr/>
              </p:nvSpPr>
              <p:spPr>
                <a:xfrm rot="-5400000">
                  <a:off x="2990046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" name="Google Shape;246;p5">
                  <a:extLst>
                    <a:ext uri="{FF2B5EF4-FFF2-40B4-BE49-F238E27FC236}">
                      <a16:creationId xmlns:a16="http://schemas.microsoft.com/office/drawing/2014/main" id="{AC8D15C5-3CD1-4505-BFBD-357ABAF93713}"/>
                    </a:ext>
                  </a:extLst>
                </p:cNvPr>
                <p:cNvSpPr/>
                <p:nvPr/>
              </p:nvSpPr>
              <p:spPr>
                <a:xfrm rot="-5400000">
                  <a:off x="4400377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47;p5">
                  <a:extLst>
                    <a:ext uri="{FF2B5EF4-FFF2-40B4-BE49-F238E27FC236}">
                      <a16:creationId xmlns:a16="http://schemas.microsoft.com/office/drawing/2014/main" id="{2D95A7F7-7654-44CA-AC79-F6B87749A241}"/>
                    </a:ext>
                  </a:extLst>
                </p:cNvPr>
                <p:cNvSpPr txBox="1"/>
                <p:nvPr/>
              </p:nvSpPr>
              <p:spPr>
                <a:xfrm>
                  <a:off x="4712108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248;p5">
                  <a:extLst>
                    <a:ext uri="{FF2B5EF4-FFF2-40B4-BE49-F238E27FC236}">
                      <a16:creationId xmlns:a16="http://schemas.microsoft.com/office/drawing/2014/main" id="{045622B6-9E67-4466-A11E-CBC5E0A4B0FC}"/>
                    </a:ext>
                  </a:extLst>
                </p:cNvPr>
                <p:cNvSpPr/>
                <p:nvPr/>
              </p:nvSpPr>
              <p:spPr>
                <a:xfrm rot="-5400000">
                  <a:off x="5810704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49;p5">
                  <a:extLst>
                    <a:ext uri="{FF2B5EF4-FFF2-40B4-BE49-F238E27FC236}">
                      <a16:creationId xmlns:a16="http://schemas.microsoft.com/office/drawing/2014/main" id="{8BD354E3-D7D5-432A-BE13-D731BFA966B5}"/>
                    </a:ext>
                  </a:extLst>
                </p:cNvPr>
                <p:cNvSpPr txBox="1"/>
                <p:nvPr/>
              </p:nvSpPr>
              <p:spPr>
                <a:xfrm>
                  <a:off x="6122433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" name="Google Shape;250;p5">
                  <a:extLst>
                    <a:ext uri="{FF2B5EF4-FFF2-40B4-BE49-F238E27FC236}">
                      <a16:creationId xmlns:a16="http://schemas.microsoft.com/office/drawing/2014/main" id="{813A0685-5721-4F0F-8660-51C505745F2A}"/>
                    </a:ext>
                  </a:extLst>
                </p:cNvPr>
                <p:cNvSpPr/>
                <p:nvPr/>
              </p:nvSpPr>
              <p:spPr>
                <a:xfrm rot="-5400000">
                  <a:off x="7221038" y="3944785"/>
                  <a:ext cx="1537646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" name="Google Shape;251;p5">
                  <a:extLst>
                    <a:ext uri="{FF2B5EF4-FFF2-40B4-BE49-F238E27FC236}">
                      <a16:creationId xmlns:a16="http://schemas.microsoft.com/office/drawing/2014/main" id="{888CC02B-DDB8-4E72-B7FF-9834DD5707D1}"/>
                    </a:ext>
                  </a:extLst>
                </p:cNvPr>
                <p:cNvSpPr/>
                <p:nvPr/>
              </p:nvSpPr>
              <p:spPr>
                <a:xfrm rot="-5400000">
                  <a:off x="8631365" y="3944787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6" name="Google Shape;252;p5">
                <a:extLst>
                  <a:ext uri="{FF2B5EF4-FFF2-40B4-BE49-F238E27FC236}">
                    <a16:creationId xmlns:a16="http://schemas.microsoft.com/office/drawing/2014/main" id="{AD5B8270-3536-4D6E-A688-61BD7AE453CA}"/>
                  </a:ext>
                </a:extLst>
              </p:cNvPr>
              <p:cNvGrpSpPr/>
              <p:nvPr/>
            </p:nvGrpSpPr>
            <p:grpSpPr>
              <a:xfrm>
                <a:off x="2398687" y="5109603"/>
                <a:ext cx="8377204" cy="1537649"/>
                <a:chOff x="1685764" y="3838740"/>
                <a:chExt cx="8377204" cy="1537649"/>
              </a:xfrm>
            </p:grpSpPr>
            <p:sp>
              <p:nvSpPr>
                <p:cNvPr id="27" name="Google Shape;253;p5">
                  <a:extLst>
                    <a:ext uri="{FF2B5EF4-FFF2-40B4-BE49-F238E27FC236}">
                      <a16:creationId xmlns:a16="http://schemas.microsoft.com/office/drawing/2014/main" id="{54EF5E8F-F8B6-49E6-BB09-CD4EC47E3B18}"/>
                    </a:ext>
                  </a:extLst>
                </p:cNvPr>
                <p:cNvSpPr/>
                <p:nvPr/>
              </p:nvSpPr>
              <p:spPr>
                <a:xfrm rot="-5400000">
                  <a:off x="1579719" y="3944785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254;p5">
                  <a:extLst>
                    <a:ext uri="{FF2B5EF4-FFF2-40B4-BE49-F238E27FC236}">
                      <a16:creationId xmlns:a16="http://schemas.microsoft.com/office/drawing/2014/main" id="{7B046909-0EDC-4286-BA1F-031DE45AD00B}"/>
                    </a:ext>
                  </a:extLst>
                </p:cNvPr>
                <p:cNvSpPr/>
                <p:nvPr/>
              </p:nvSpPr>
              <p:spPr>
                <a:xfrm rot="-5400000">
                  <a:off x="2990048" y="3944783"/>
                  <a:ext cx="1537646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9" name="Google Shape;255;p5">
                  <a:extLst>
                    <a:ext uri="{FF2B5EF4-FFF2-40B4-BE49-F238E27FC236}">
                      <a16:creationId xmlns:a16="http://schemas.microsoft.com/office/drawing/2014/main" id="{019E6AA9-B78C-4E66-A6B8-C6451F722288}"/>
                    </a:ext>
                  </a:extLst>
                </p:cNvPr>
                <p:cNvSpPr/>
                <p:nvPr/>
              </p:nvSpPr>
              <p:spPr>
                <a:xfrm rot="-5400000">
                  <a:off x="4400378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" name="Google Shape;256;p5">
                  <a:extLst>
                    <a:ext uri="{FF2B5EF4-FFF2-40B4-BE49-F238E27FC236}">
                      <a16:creationId xmlns:a16="http://schemas.microsoft.com/office/drawing/2014/main" id="{3CE2A2AA-E0AE-42F4-B686-FB792A8EDA8F}"/>
                    </a:ext>
                  </a:extLst>
                </p:cNvPr>
                <p:cNvSpPr/>
                <p:nvPr/>
              </p:nvSpPr>
              <p:spPr>
                <a:xfrm rot="-5400000">
                  <a:off x="581070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" name="Google Shape;257;p5">
                  <a:extLst>
                    <a:ext uri="{FF2B5EF4-FFF2-40B4-BE49-F238E27FC236}">
                      <a16:creationId xmlns:a16="http://schemas.microsoft.com/office/drawing/2014/main" id="{59FC9318-1CC7-492F-A56D-DE7D822362DB}"/>
                    </a:ext>
                  </a:extLst>
                </p:cNvPr>
                <p:cNvSpPr/>
                <p:nvPr/>
              </p:nvSpPr>
              <p:spPr>
                <a:xfrm rot="-5400000">
                  <a:off x="7221037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3" name="Google Shape;258;p5">
                  <a:extLst>
                    <a:ext uri="{FF2B5EF4-FFF2-40B4-BE49-F238E27FC236}">
                      <a16:creationId xmlns:a16="http://schemas.microsoft.com/office/drawing/2014/main" id="{44109F81-E520-4833-B0D0-A96BEA12DC51}"/>
                    </a:ext>
                  </a:extLst>
                </p:cNvPr>
                <p:cNvSpPr/>
                <p:nvPr/>
              </p:nvSpPr>
              <p:spPr>
                <a:xfrm rot="-5400000">
                  <a:off x="863136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8" name="Google Shape;259;p5">
              <a:extLst>
                <a:ext uri="{FF2B5EF4-FFF2-40B4-BE49-F238E27FC236}">
                  <a16:creationId xmlns:a16="http://schemas.microsoft.com/office/drawing/2014/main" id="{7675C66D-0F10-4DC1-8169-7377A82DD708}"/>
                </a:ext>
              </a:extLst>
            </p:cNvPr>
            <p:cNvGrpSpPr/>
            <p:nvPr/>
          </p:nvGrpSpPr>
          <p:grpSpPr>
            <a:xfrm>
              <a:off x="1738755" y="8944652"/>
              <a:ext cx="8377213" cy="1537653"/>
              <a:chOff x="1685759" y="3873382"/>
              <a:chExt cx="8377213" cy="1537653"/>
            </a:xfrm>
          </p:grpSpPr>
          <p:sp>
            <p:nvSpPr>
              <p:cNvPr id="19" name="Google Shape;260;p5">
                <a:extLst>
                  <a:ext uri="{FF2B5EF4-FFF2-40B4-BE49-F238E27FC236}">
                    <a16:creationId xmlns:a16="http://schemas.microsoft.com/office/drawing/2014/main" id="{03B35CE3-464D-4CEB-817B-9C224154184C}"/>
                  </a:ext>
                </a:extLst>
              </p:cNvPr>
              <p:cNvSpPr/>
              <p:nvPr/>
            </p:nvSpPr>
            <p:spPr>
              <a:xfrm rot="-5400000">
                <a:off x="1579717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" name="Google Shape;261;p5">
                <a:extLst>
                  <a:ext uri="{FF2B5EF4-FFF2-40B4-BE49-F238E27FC236}">
                    <a16:creationId xmlns:a16="http://schemas.microsoft.com/office/drawing/2014/main" id="{A0D85C71-04BD-4C90-9438-50DC9FBD3C64}"/>
                  </a:ext>
                </a:extLst>
              </p:cNvPr>
              <p:cNvSpPr/>
              <p:nvPr/>
            </p:nvSpPr>
            <p:spPr>
              <a:xfrm rot="-5400000">
                <a:off x="2990043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1" name="Google Shape;262;p5">
                <a:extLst>
                  <a:ext uri="{FF2B5EF4-FFF2-40B4-BE49-F238E27FC236}">
                    <a16:creationId xmlns:a16="http://schemas.microsoft.com/office/drawing/2014/main" id="{1526EB37-7780-49E3-A2A0-BBEC13E99444}"/>
                  </a:ext>
                </a:extLst>
              </p:cNvPr>
              <p:cNvSpPr/>
              <p:nvPr/>
            </p:nvSpPr>
            <p:spPr>
              <a:xfrm rot="-5400000">
                <a:off x="4400380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263;p5">
                <a:extLst>
                  <a:ext uri="{FF2B5EF4-FFF2-40B4-BE49-F238E27FC236}">
                    <a16:creationId xmlns:a16="http://schemas.microsoft.com/office/drawing/2014/main" id="{C8EBF312-472B-40A4-84B6-E9B61AA0C73D}"/>
                  </a:ext>
                </a:extLst>
              </p:cNvPr>
              <p:cNvSpPr/>
              <p:nvPr/>
            </p:nvSpPr>
            <p:spPr>
              <a:xfrm rot="-5400000">
                <a:off x="5810710" y="3979431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3" name="Google Shape;264;p5">
                <a:extLst>
                  <a:ext uri="{FF2B5EF4-FFF2-40B4-BE49-F238E27FC236}">
                    <a16:creationId xmlns:a16="http://schemas.microsoft.com/office/drawing/2014/main" id="{FF64D3FF-A4AD-4711-819F-2FE98FEE49BC}"/>
                  </a:ext>
                </a:extLst>
              </p:cNvPr>
              <p:cNvSpPr/>
              <p:nvPr/>
            </p:nvSpPr>
            <p:spPr>
              <a:xfrm rot="-5400000">
                <a:off x="7221039" y="3979425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" name="Google Shape;265;p5">
                <a:extLst>
                  <a:ext uri="{FF2B5EF4-FFF2-40B4-BE49-F238E27FC236}">
                    <a16:creationId xmlns:a16="http://schemas.microsoft.com/office/drawing/2014/main" id="{E78E96E2-E4FC-48A4-9613-06B96DD957B7}"/>
                  </a:ext>
                </a:extLst>
              </p:cNvPr>
              <p:cNvSpPr/>
              <p:nvPr/>
            </p:nvSpPr>
            <p:spPr>
              <a:xfrm rot="-5400000">
                <a:off x="8631367" y="3979427"/>
                <a:ext cx="1537649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61" name="타원 60">
            <a:extLst>
              <a:ext uri="{FF2B5EF4-FFF2-40B4-BE49-F238E27FC236}">
                <a16:creationId xmlns:a16="http://schemas.microsoft.com/office/drawing/2014/main" id="{928CFAF1-343A-4C8B-95A3-BB7F5DE64956}"/>
              </a:ext>
            </a:extLst>
          </p:cNvPr>
          <p:cNvSpPr/>
          <p:nvPr/>
        </p:nvSpPr>
        <p:spPr>
          <a:xfrm>
            <a:off x="2970104" y="2369733"/>
            <a:ext cx="2414626" cy="2027515"/>
          </a:xfrm>
          <a:prstGeom prst="ellipse">
            <a:avLst/>
          </a:prstGeom>
          <a:solidFill>
            <a:srgbClr val="FFF2CC">
              <a:alpha val="80000"/>
            </a:srgbClr>
          </a:solidFill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65A97D4-AA33-4E98-BA1F-97EDCDFFB758}"/>
              </a:ext>
            </a:extLst>
          </p:cNvPr>
          <p:cNvSpPr txBox="1"/>
          <p:nvPr/>
        </p:nvSpPr>
        <p:spPr>
          <a:xfrm>
            <a:off x="3557040" y="2898836"/>
            <a:ext cx="2747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+mn-ea"/>
              </a:rPr>
              <a:t>CRange</a:t>
            </a:r>
            <a:endParaRPr lang="en-US" altLang="ko-KR" sz="1200" b="1" dirty="0">
              <a:latin typeface="+mn-ea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7C4DE00A-1C23-44C4-8748-777A3339F625}"/>
              </a:ext>
            </a:extLst>
          </p:cNvPr>
          <p:cNvCxnSpPr>
            <a:cxnSpLocks/>
            <a:endCxn id="61" idx="6"/>
          </p:cNvCxnSpPr>
          <p:nvPr/>
        </p:nvCxnSpPr>
        <p:spPr>
          <a:xfrm flipV="1">
            <a:off x="4425271" y="3383491"/>
            <a:ext cx="959459" cy="1989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>
            <a:extLst>
              <a:ext uri="{FF2B5EF4-FFF2-40B4-BE49-F238E27FC236}">
                <a16:creationId xmlns:a16="http://schemas.microsoft.com/office/drawing/2014/main" id="{84E8B9A8-A2CE-419E-8944-FA0D64326E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50" y="2790176"/>
            <a:ext cx="960931" cy="960931"/>
          </a:xfrm>
          <a:prstGeom prst="rect">
            <a:avLst/>
          </a:prstGeom>
        </p:spPr>
      </p:pic>
      <p:sp>
        <p:nvSpPr>
          <p:cNvPr id="65" name="원호 64">
            <a:extLst>
              <a:ext uri="{FF2B5EF4-FFF2-40B4-BE49-F238E27FC236}">
                <a16:creationId xmlns:a16="http://schemas.microsoft.com/office/drawing/2014/main" id="{8E74CF07-9067-45BF-B85F-CE40DB77CA03}"/>
              </a:ext>
            </a:extLst>
          </p:cNvPr>
          <p:cNvSpPr/>
          <p:nvPr/>
        </p:nvSpPr>
        <p:spPr>
          <a:xfrm rot="19351707">
            <a:off x="4069391" y="3264357"/>
            <a:ext cx="1504899" cy="1068989"/>
          </a:xfrm>
          <a:prstGeom prst="arc">
            <a:avLst>
              <a:gd name="adj1" fmla="val 16124710"/>
              <a:gd name="adj2" fmla="val 21466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05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스태미나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54257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aseline="0" dirty="0">
                <a:latin typeface="+mn-ea"/>
                <a:ea typeface="+mn-ea"/>
              </a:rPr>
              <a:t>스태미나</a:t>
            </a:r>
            <a:endParaRPr lang="en-US" altLang="ko-KR" sz="1200" baseline="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스태미나는 </a:t>
            </a:r>
            <a:r>
              <a:rPr lang="en-US" altLang="ko-KR" sz="1200" b="0" i="0" u="none" strike="noStrike" dirty="0" err="1">
                <a:solidFill>
                  <a:srgbClr val="000000"/>
                </a:solidFill>
                <a:effectLst/>
                <a:latin typeface="+mn-ea"/>
                <a:ea typeface="+mn-ea"/>
              </a:rPr>
              <a:t>MaxStamina</a:t>
            </a:r>
            <a:r>
              <a:rPr lang="ko-KR" altLang="en-US" sz="1200" dirty="0">
                <a:latin typeface="+mn-ea"/>
                <a:ea typeface="+mn-ea"/>
              </a:rPr>
              <a:t>값</a:t>
            </a:r>
            <a:r>
              <a:rPr lang="ko-KR" altLang="en-US" sz="1200" baseline="0" dirty="0">
                <a:latin typeface="+mn-ea"/>
                <a:ea typeface="+mn-ea"/>
              </a:rPr>
              <a:t>으로 설정한다</a:t>
            </a:r>
            <a:r>
              <a:rPr lang="en-US" altLang="ko-KR" sz="1200" baseline="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 err="1">
                <a:latin typeface="+mn-ea"/>
                <a:ea typeface="+mn-ea"/>
              </a:rPr>
              <a:t>스테미나</a:t>
            </a:r>
            <a:r>
              <a:rPr lang="ko-KR" altLang="en-US" sz="1200" dirty="0">
                <a:latin typeface="+mn-ea"/>
                <a:ea typeface="+mn-ea"/>
              </a:rPr>
              <a:t> 소모는 </a:t>
            </a:r>
            <a:r>
              <a:rPr lang="ko-KR" altLang="en-US" sz="1200" dirty="0" err="1">
                <a:latin typeface="+mn-ea"/>
                <a:ea typeface="+mn-ea"/>
              </a:rPr>
              <a:t>스킬에서</a:t>
            </a:r>
            <a:r>
              <a:rPr lang="ko-KR" altLang="en-US" sz="1200" dirty="0">
                <a:latin typeface="+mn-ea"/>
                <a:ea typeface="+mn-ea"/>
              </a:rPr>
              <a:t> 소모량이 정해진다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  <a:endParaRPr lang="en-US" altLang="ko-KR" sz="1200" baseline="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>
                <a:latin typeface="+mn-ea"/>
                <a:ea typeface="+mn-ea"/>
              </a:rPr>
              <a:t>스킬은 스태미나를 사용하며 게이지가 모두 회복 된 이후 다음 행동을 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aseline="0" dirty="0">
                <a:latin typeface="+mn-ea"/>
                <a:ea typeface="+mn-ea"/>
              </a:rPr>
              <a:t> * </a:t>
            </a:r>
            <a:r>
              <a:rPr lang="ko-KR" altLang="en-US" sz="1200" dirty="0">
                <a:latin typeface="+mn-ea"/>
                <a:ea typeface="+mn-ea"/>
              </a:rPr>
              <a:t>보스의 이동 속도는 스태미나 회복 속도에 영향을 준다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aseline="0" dirty="0">
                <a:latin typeface="+mn-ea"/>
                <a:ea typeface="+mn-ea"/>
              </a:rPr>
              <a:t> *</a:t>
            </a:r>
            <a:r>
              <a:rPr lang="ko-KR" altLang="en-US" sz="1200" baseline="0" dirty="0" err="1">
                <a:latin typeface="+mn-ea"/>
                <a:ea typeface="+mn-ea"/>
              </a:rPr>
              <a:t>이동시</a:t>
            </a:r>
            <a:r>
              <a:rPr lang="ko-KR" altLang="en-US" sz="1200" baseline="0" dirty="0">
                <a:latin typeface="+mn-ea"/>
                <a:ea typeface="+mn-ea"/>
              </a:rPr>
              <a:t> </a:t>
            </a:r>
            <a:r>
              <a:rPr lang="ko-KR" altLang="en-US" sz="1200" baseline="0" dirty="0" err="1">
                <a:latin typeface="+mn-ea"/>
                <a:ea typeface="+mn-ea"/>
              </a:rPr>
              <a:t>스테미나</a:t>
            </a:r>
            <a:r>
              <a:rPr lang="ko-KR" altLang="en-US" sz="1200" baseline="0" dirty="0">
                <a:latin typeface="+mn-ea"/>
                <a:ea typeface="+mn-ea"/>
              </a:rPr>
              <a:t> 소모는 고정된다</a:t>
            </a:r>
            <a:r>
              <a:rPr lang="en-US" altLang="ko-KR" sz="1200" baseline="0" dirty="0">
                <a:latin typeface="+mn-ea"/>
                <a:ea typeface="+mn-ea"/>
              </a:rPr>
              <a:t>.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5AECD71-1188-4539-ACAF-27767BB5CDC9}"/>
              </a:ext>
            </a:extLst>
          </p:cNvPr>
          <p:cNvGrpSpPr/>
          <p:nvPr/>
        </p:nvGrpSpPr>
        <p:grpSpPr>
          <a:xfrm>
            <a:off x="1132052" y="2119969"/>
            <a:ext cx="6608429" cy="3732280"/>
            <a:chOff x="1425904" y="2309330"/>
            <a:chExt cx="6608429" cy="3732280"/>
          </a:xfrm>
        </p:grpSpPr>
        <p:pic>
          <p:nvPicPr>
            <p:cNvPr id="14" name="Google Shape;272;p12">
              <a:extLst>
                <a:ext uri="{FF2B5EF4-FFF2-40B4-BE49-F238E27FC236}">
                  <a16:creationId xmlns:a16="http://schemas.microsoft.com/office/drawing/2014/main" id="{6788A50A-319C-4B9E-83F1-F57676C289B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3750" t="3715" r="3984" b="999"/>
            <a:stretch/>
          </p:blipFill>
          <p:spPr>
            <a:xfrm>
              <a:off x="1425904" y="2309330"/>
              <a:ext cx="6608429" cy="373228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" name="Google Shape;282;p12">
              <a:extLst>
                <a:ext uri="{FF2B5EF4-FFF2-40B4-BE49-F238E27FC236}">
                  <a16:creationId xmlns:a16="http://schemas.microsoft.com/office/drawing/2014/main" id="{880E2B53-CB3C-409D-A8EF-B46E42E4ABBA}"/>
                </a:ext>
              </a:extLst>
            </p:cNvPr>
            <p:cNvGrpSpPr/>
            <p:nvPr/>
          </p:nvGrpSpPr>
          <p:grpSpPr>
            <a:xfrm>
              <a:off x="4013613" y="2443225"/>
              <a:ext cx="1628254" cy="167364"/>
              <a:chOff x="3174713" y="2002739"/>
              <a:chExt cx="1628254" cy="167364"/>
            </a:xfrm>
          </p:grpSpPr>
          <p:sp>
            <p:nvSpPr>
              <p:cNvPr id="16" name="Google Shape;283;p12">
                <a:extLst>
                  <a:ext uri="{FF2B5EF4-FFF2-40B4-BE49-F238E27FC236}">
                    <a16:creationId xmlns:a16="http://schemas.microsoft.com/office/drawing/2014/main" id="{1A07CA68-3CEA-4EDE-BD90-C6D2E28B3447}"/>
                  </a:ext>
                </a:extLst>
              </p:cNvPr>
              <p:cNvSpPr/>
              <p:nvPr/>
            </p:nvSpPr>
            <p:spPr>
              <a:xfrm>
                <a:off x="3174713" y="2002740"/>
                <a:ext cx="1628254" cy="167363"/>
              </a:xfrm>
              <a:prstGeom prst="rect">
                <a:avLst/>
              </a:prstGeom>
              <a:solidFill>
                <a:srgbClr val="DDEAF6"/>
              </a:solidFill>
              <a:ln w="381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7" name="Google Shape;284;p12">
                <a:extLst>
                  <a:ext uri="{FF2B5EF4-FFF2-40B4-BE49-F238E27FC236}">
                    <a16:creationId xmlns:a16="http://schemas.microsoft.com/office/drawing/2014/main" id="{2C8FADFB-E44C-4F07-A656-6D76A4992761}"/>
                  </a:ext>
                </a:extLst>
              </p:cNvPr>
              <p:cNvSpPr/>
              <p:nvPr/>
            </p:nvSpPr>
            <p:spPr>
              <a:xfrm>
                <a:off x="3174714" y="2002739"/>
                <a:ext cx="1327436" cy="167363"/>
              </a:xfrm>
              <a:prstGeom prst="rect">
                <a:avLst/>
              </a:prstGeom>
              <a:solidFill>
                <a:srgbClr val="4BFAFA"/>
              </a:solidFill>
              <a:ln w="381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7F4BAA1-3515-4D88-8293-D1F5579007BA}"/>
              </a:ext>
            </a:extLst>
          </p:cNvPr>
          <p:cNvSpPr txBox="1"/>
          <p:nvPr/>
        </p:nvSpPr>
        <p:spPr>
          <a:xfrm>
            <a:off x="2487906" y="1704470"/>
            <a:ext cx="38967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  <a:ea typeface="+mn-ea"/>
              </a:rPr>
              <a:t>Ex </a:t>
            </a:r>
            <a:r>
              <a:rPr lang="ko-KR" altLang="en-US" sz="1200" dirty="0">
                <a:latin typeface="+mn-ea"/>
                <a:ea typeface="+mn-ea"/>
              </a:rPr>
              <a:t>이동속도</a:t>
            </a:r>
            <a:r>
              <a:rPr lang="en-US" altLang="ko-KR" sz="1200" dirty="0">
                <a:latin typeface="+mn-ea"/>
                <a:ea typeface="+mn-ea"/>
              </a:rPr>
              <a:t>10 = </a:t>
            </a:r>
            <a:r>
              <a:rPr lang="ko-KR" altLang="en-US" sz="1200" dirty="0">
                <a:latin typeface="+mn-ea"/>
                <a:ea typeface="+mn-ea"/>
              </a:rPr>
              <a:t>초당 </a:t>
            </a:r>
            <a:r>
              <a:rPr lang="en-US" altLang="ko-KR" sz="1200" dirty="0">
                <a:latin typeface="+mn-ea"/>
                <a:ea typeface="+mn-ea"/>
              </a:rPr>
              <a:t>10</a:t>
            </a:r>
            <a:r>
              <a:rPr lang="ko-KR" altLang="en-US" sz="1200" dirty="0">
                <a:latin typeface="+mn-ea"/>
                <a:ea typeface="+mn-ea"/>
              </a:rPr>
              <a:t>씩 회복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CC1E6B4-3DD7-4F52-831B-1B99DDFAF58E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>
            <a:off x="4436266" y="1981469"/>
            <a:ext cx="1" cy="1385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226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610</Words>
  <Application>Microsoft Office PowerPoint</Application>
  <PresentationFormat>와이드스크린</PresentationFormat>
  <Paragraphs>162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맑은 고딕</vt:lpstr>
      <vt:lpstr>Arial</vt:lpstr>
      <vt:lpstr>Office 테마</vt:lpstr>
      <vt:lpstr>[Path To Yggdrasil]</vt:lpstr>
      <vt:lpstr>목차</vt:lpstr>
      <vt:lpstr>보스의 기본 구성</vt:lpstr>
      <vt:lpstr>보스 능력치 테이블 </vt:lpstr>
      <vt:lpstr>능력치</vt:lpstr>
      <vt:lpstr>인지 범위</vt:lpstr>
      <vt:lpstr>추격 범위</vt:lpstr>
      <vt:lpstr>전투 범위</vt:lpstr>
      <vt:lpstr>스태미나</vt:lpstr>
      <vt:lpstr>보스 스킬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kimland46@gmail.com</cp:lastModifiedBy>
  <cp:revision>35</cp:revision>
  <dcterms:created xsi:type="dcterms:W3CDTF">2021-10-11T05:06:49Z</dcterms:created>
  <dcterms:modified xsi:type="dcterms:W3CDTF">2022-05-05T11:30:02Z</dcterms:modified>
</cp:coreProperties>
</file>